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20624" cy="6858000"/>
          </a:xfrm>
          <a:prstGeom prst="rect">
            <a:avLst/>
          </a:prstGeom>
          <a:solidFill>
            <a:srgbClr val="B850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960120"/>
            <a:ext cx="9692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350" b="1" i="0">
                <a:solidFill>
                  <a:srgbClr val="B8504C"/>
                </a:solidFill>
                <a:latin typeface="Calibri"/>
              </a:rPr>
              <a:t>ТРАНСПОРТНАЯ МОДЕЛЬ ТАШКЕНТА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1371600"/>
            <a:ext cx="10149840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Aft>
                <a:spcPts val="0"/>
              </a:spcAft>
            </a:pPr>
            <a:r>
              <a:rPr sz="3500" b="1" i="0">
                <a:solidFill>
                  <a:srgbClr val="1F2A33"/>
                </a:solidFill>
                <a:latin typeface="Cambria"/>
              </a:rPr>
              <a:t>Время начала занятий как управляемый фактор</a:t>
            </a:r>
          </a:p>
          <a:p>
            <a:pPr algn="l">
              <a:lnSpc>
                <a:spcPct val="112000"/>
              </a:lnSpc>
              <a:spcAft>
                <a:spcPts val="0"/>
              </a:spcAft>
            </a:pPr>
            <a:r>
              <a:rPr sz="3500" b="1" i="0">
                <a:solidFill>
                  <a:srgbClr val="1F2A33"/>
                </a:solidFill>
                <a:latin typeface="Cambria"/>
              </a:rPr>
              <a:t>заторной загрузки улично-дорожной сети</a:t>
            </a:r>
          </a:p>
        </p:txBody>
      </p:sp>
      <p:sp>
        <p:nvSpPr>
          <p:cNvPr id="5" name="Rectangle 4"/>
          <p:cNvSpPr/>
          <p:nvPr/>
        </p:nvSpPr>
        <p:spPr>
          <a:xfrm>
            <a:off x="1097280" y="3127248"/>
            <a:ext cx="2103120" cy="41148"/>
          </a:xfrm>
          <a:prstGeom prst="rect">
            <a:avLst/>
          </a:prstGeom>
          <a:solidFill>
            <a:srgbClr val="1F2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" y="3429000"/>
            <a:ext cx="969264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4000"/>
              </a:lnSpc>
              <a:spcAft>
                <a:spcPts val="200"/>
              </a:spcAft>
            </a:pPr>
            <a:r>
              <a:rPr sz="1850" b="0" i="0">
                <a:solidFill>
                  <a:srgbClr val="6B747B"/>
                </a:solidFill>
                <a:latin typeface="Calibri"/>
              </a:rPr>
              <a:t>Инвентаризация 1 041 образовательного учреждения и 1 060,5 тыс. обучающихся</a:t>
            </a:r>
          </a:p>
          <a:p>
            <a:pPr algn="l">
              <a:lnSpc>
                <a:spcPct val="134000"/>
              </a:lnSpc>
              <a:spcAft>
                <a:spcPts val="200"/>
              </a:spcAft>
            </a:pPr>
            <a:r>
              <a:rPr sz="1850" b="0" i="0">
                <a:solidFill>
                  <a:srgbClr val="6B747B"/>
                </a:solidFill>
                <a:latin typeface="Calibri"/>
              </a:rPr>
              <a:t>очной формы · укрупнённый граф УДС · оптимизация ступенчатого графика старта</a:t>
            </a:r>
          </a:p>
        </p:txBody>
      </p:sp>
      <p:sp>
        <p:nvSpPr>
          <p:cNvPr id="7" name="Rectangle 6"/>
          <p:cNvSpPr/>
          <p:nvPr/>
        </p:nvSpPr>
        <p:spPr>
          <a:xfrm>
            <a:off x="1097280" y="4892040"/>
            <a:ext cx="36576" cy="1051560"/>
          </a:xfrm>
          <a:prstGeom prst="rect">
            <a:avLst/>
          </a:prstGeom>
          <a:solidFill>
            <a:srgbClr val="B850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280160" y="4846320"/>
            <a:ext cx="20802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1F2A33"/>
                </a:solidFill>
                <a:latin typeface="Cambria"/>
              </a:rPr>
              <a:t>1 041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80160" y="5440680"/>
            <a:ext cx="208026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300" b="0" i="0">
                <a:solidFill>
                  <a:srgbClr val="6B747B"/>
                </a:solidFill>
                <a:latin typeface="Calibri"/>
              </a:rPr>
              <a:t>учреждение</a:t>
            </a:r>
          </a:p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300" b="0" i="0">
                <a:solidFill>
                  <a:srgbClr val="6B747B"/>
                </a:solidFill>
                <a:latin typeface="Calibri"/>
              </a:rPr>
              <a:t>в инвентаризации</a:t>
            </a:r>
          </a:p>
        </p:txBody>
      </p:sp>
      <p:sp>
        <p:nvSpPr>
          <p:cNvPr id="10" name="Rectangle 9"/>
          <p:cNvSpPr/>
          <p:nvPr/>
        </p:nvSpPr>
        <p:spPr>
          <a:xfrm>
            <a:off x="3680459" y="4892040"/>
            <a:ext cx="36576" cy="1051560"/>
          </a:xfrm>
          <a:prstGeom prst="rect">
            <a:avLst/>
          </a:prstGeom>
          <a:solidFill>
            <a:srgbClr val="D5CF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863339" y="4846320"/>
            <a:ext cx="20802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1F2A33"/>
                </a:solidFill>
                <a:latin typeface="Cambria"/>
              </a:rPr>
              <a:t>7 586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63339" y="5440680"/>
            <a:ext cx="208026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300" b="0" i="0">
                <a:solidFill>
                  <a:srgbClr val="6B747B"/>
                </a:solidFill>
                <a:latin typeface="Calibri"/>
              </a:rPr>
              <a:t>звеньев УДС</a:t>
            </a:r>
          </a:p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300" b="0" i="0">
                <a:solidFill>
                  <a:srgbClr val="6B747B"/>
                </a:solidFill>
                <a:latin typeface="Calibri"/>
              </a:rPr>
              <a:t>в расчётном графе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63640" y="4892040"/>
            <a:ext cx="36576" cy="1051560"/>
          </a:xfrm>
          <a:prstGeom prst="rect">
            <a:avLst/>
          </a:prstGeom>
          <a:solidFill>
            <a:srgbClr val="D5CF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46520" y="4846320"/>
            <a:ext cx="20802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1F2A33"/>
                </a:solidFill>
                <a:latin typeface="Cambria"/>
              </a:rPr>
              <a:t>18 → 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46520" y="5440680"/>
            <a:ext cx="208026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300" b="0" i="0">
                <a:solidFill>
                  <a:srgbClr val="6B747B"/>
                </a:solidFill>
                <a:latin typeface="Calibri"/>
              </a:rPr>
              <a:t>перекрёстков с перегрузкой</a:t>
            </a:r>
          </a:p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300" b="0" i="0">
                <a:solidFill>
                  <a:srgbClr val="6B747B"/>
                </a:solidFill>
                <a:latin typeface="Calibri"/>
              </a:rPr>
              <a:t>по рекомендуемому графику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846819" y="4892040"/>
            <a:ext cx="36576" cy="1051560"/>
          </a:xfrm>
          <a:prstGeom prst="rect">
            <a:avLst/>
          </a:prstGeom>
          <a:solidFill>
            <a:srgbClr val="D5CF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029699" y="4846320"/>
            <a:ext cx="20802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1F2A33"/>
                </a:solidFill>
                <a:latin typeface="Cambria"/>
              </a:rPr>
              <a:t>−22,3 %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29699" y="5440680"/>
            <a:ext cx="208026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300" b="0" i="0">
                <a:solidFill>
                  <a:srgbClr val="6B747B"/>
                </a:solidFill>
                <a:latin typeface="Calibri"/>
              </a:rPr>
              <a:t>потока на звеньях</a:t>
            </a:r>
          </a:p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300" b="0" i="0">
                <a:solidFill>
                  <a:srgbClr val="6B747B"/>
                </a:solidFill>
                <a:latin typeface="Calibri"/>
              </a:rPr>
              <a:t>в пиковом интервале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97280" y="6327648"/>
            <a:ext cx="941832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50" b="0" i="0">
                <a:solidFill>
                  <a:srgbClr val="6B747B"/>
                </a:solidFill>
                <a:latin typeface="Calibri"/>
              </a:rPr>
              <a:t>Ташкент · 2026 · расчёт по данным открытых источников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384048"/>
            <a:ext cx="10451592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200"/>
              </a:spcAft>
            </a:pPr>
            <a:r>
              <a:rPr sz="1200" b="1" i="0">
                <a:solidFill>
                  <a:srgbClr val="B8504C"/>
                </a:solidFill>
                <a:latin typeface="Calibri"/>
              </a:rPr>
              <a:t>ПОСТАНОВКА ПРОБЛЕМЫ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713232"/>
            <a:ext cx="10314432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4000"/>
              </a:lnSpc>
              <a:spcAft>
                <a:spcPts val="0"/>
              </a:spcAft>
            </a:pPr>
            <a:r>
              <a:rPr sz="3100" b="1" i="0">
                <a:solidFill>
                  <a:srgbClr val="1F2A33"/>
                </a:solidFill>
                <a:latin typeface="Cambria"/>
              </a:rPr>
              <a:t>Учебный пик — треть города в одном получасе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499616"/>
            <a:ext cx="1737360" cy="36576"/>
          </a:xfrm>
          <a:prstGeom prst="rect">
            <a:avLst/>
          </a:prstGeom>
          <a:solidFill>
            <a:srgbClr val="B850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018520" y="638251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600"/>
              </a:spcAft>
            </a:pPr>
            <a:r>
              <a:rPr sz="1100" b="0" i="0">
                <a:solidFill>
                  <a:srgbClr val="6B747B"/>
                </a:solidFill>
                <a:latin typeface="Calibri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600200"/>
            <a:ext cx="10451592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850" b="0" i="0">
                <a:solidFill>
                  <a:srgbClr val="1F2A33"/>
                </a:solidFill>
                <a:latin typeface="Calibri"/>
              </a:rPr>
              <a:t>Утренний максимум складывается из трудовых, учебных и сопроводительных поездок. Учебная составляющая отличается тем, что её время назначается административно: менять места приложения труда и маршруты не нужно.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2542032"/>
            <a:ext cx="2448306" cy="1828800"/>
          </a:xfrm>
          <a:prstGeom prst="rect">
            <a:avLst/>
          </a:prstGeom>
          <a:solidFill>
            <a:srgbClr val="F5F3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68680" y="2542032"/>
            <a:ext cx="45720" cy="1828800"/>
          </a:xfrm>
          <a:prstGeom prst="rect">
            <a:avLst/>
          </a:prstGeom>
          <a:solidFill>
            <a:srgbClr val="B850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43000" y="2761487"/>
            <a:ext cx="1991105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800" b="1" i="0">
                <a:solidFill>
                  <a:srgbClr val="1F2A33"/>
                </a:solidFill>
                <a:latin typeface="Cambria"/>
              </a:rPr>
              <a:t>1 041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3474720"/>
            <a:ext cx="1991105" cy="822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6000"/>
              </a:lnSpc>
              <a:spcAft>
                <a:spcPts val="0"/>
              </a:spcAft>
            </a:pPr>
            <a:r>
              <a:rPr sz="1450" b="0" i="0">
                <a:solidFill>
                  <a:srgbClr val="6B747B"/>
                </a:solidFill>
                <a:latin typeface="Calibri"/>
              </a:rPr>
              <a:t>образовательное учреждение: дошкольные, школы, колледжи, вузы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536441" y="2542032"/>
            <a:ext cx="2448306" cy="1828800"/>
          </a:xfrm>
          <a:prstGeom prst="rect">
            <a:avLst/>
          </a:prstGeom>
          <a:solidFill>
            <a:srgbClr val="F5F3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536441" y="2542032"/>
            <a:ext cx="45720" cy="1828800"/>
          </a:xfrm>
          <a:prstGeom prst="rect">
            <a:avLst/>
          </a:prstGeom>
          <a:solidFill>
            <a:srgbClr val="B850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810761" y="2761487"/>
            <a:ext cx="1991105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800" b="1" i="0">
                <a:solidFill>
                  <a:srgbClr val="1F2A33"/>
                </a:solidFill>
                <a:latin typeface="Cambria"/>
              </a:rPr>
              <a:t>1 060,5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10761" y="3474720"/>
            <a:ext cx="1991105" cy="822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6000"/>
              </a:lnSpc>
              <a:spcAft>
                <a:spcPts val="0"/>
              </a:spcAft>
            </a:pPr>
            <a:r>
              <a:rPr sz="1450" b="0" i="0">
                <a:solidFill>
                  <a:srgbClr val="6B747B"/>
                </a:solidFill>
                <a:latin typeface="Calibri"/>
              </a:rPr>
              <a:t>тыс. обучающихся очной формы обучения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04203" y="2542032"/>
            <a:ext cx="2448306" cy="1828800"/>
          </a:xfrm>
          <a:prstGeom prst="rect">
            <a:avLst/>
          </a:prstGeom>
          <a:solidFill>
            <a:srgbClr val="F5F3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04203" y="2542032"/>
            <a:ext cx="45720" cy="1828800"/>
          </a:xfrm>
          <a:prstGeom prst="rect">
            <a:avLst/>
          </a:prstGeom>
          <a:solidFill>
            <a:srgbClr val="B850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78523" y="2761487"/>
            <a:ext cx="1991105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800" b="1" i="0">
                <a:solidFill>
                  <a:srgbClr val="1F2A33"/>
                </a:solidFill>
                <a:latin typeface="Cambria"/>
              </a:rPr>
              <a:t>34,1 %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78523" y="3474720"/>
            <a:ext cx="1991105" cy="822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6000"/>
              </a:lnSpc>
              <a:spcAft>
                <a:spcPts val="0"/>
              </a:spcAft>
            </a:pPr>
            <a:r>
              <a:rPr sz="1450" b="0" i="0">
                <a:solidFill>
                  <a:srgbClr val="6B747B"/>
                </a:solidFill>
                <a:latin typeface="Calibri"/>
              </a:rPr>
              <a:t>населения города (3 112,7 тыс. человек)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871965" y="2542032"/>
            <a:ext cx="2448306" cy="1828800"/>
          </a:xfrm>
          <a:prstGeom prst="rect">
            <a:avLst/>
          </a:prstGeom>
          <a:solidFill>
            <a:srgbClr val="F5F3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871965" y="2542032"/>
            <a:ext cx="45720" cy="1828800"/>
          </a:xfrm>
          <a:prstGeom prst="rect">
            <a:avLst/>
          </a:prstGeom>
          <a:solidFill>
            <a:srgbClr val="B850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146285" y="2761487"/>
            <a:ext cx="1991105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800" b="1" i="0">
                <a:solidFill>
                  <a:srgbClr val="1F2A33"/>
                </a:solidFill>
                <a:latin typeface="Cambria"/>
              </a:rPr>
              <a:t>209 тыс.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6285" y="3474720"/>
            <a:ext cx="1991105" cy="822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6000"/>
              </a:lnSpc>
              <a:spcAft>
                <a:spcPts val="0"/>
              </a:spcAft>
            </a:pPr>
            <a:r>
              <a:rPr sz="1450" b="0" i="0">
                <a:solidFill>
                  <a:srgbClr val="6B747B"/>
                </a:solidFill>
                <a:latin typeface="Calibri"/>
              </a:rPr>
              <a:t>автомобильных поездок в сутки; автомобилизация 0,197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8680" y="4462272"/>
            <a:ext cx="10451592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4000"/>
              </a:lnSpc>
              <a:spcAft>
                <a:spcPts val="0"/>
              </a:spcAft>
            </a:pPr>
            <a:r>
              <a:rPr sz="1950" b="0" i="0">
                <a:solidFill>
                  <a:srgbClr val="1F2A33"/>
                </a:solidFill>
                <a:latin typeface="Calibri"/>
              </a:rPr>
              <a:t>Действующее расписание сводит 68,3 % контингента к старту в 08:00. Индекс концентрации Херфиндаля — Хиршмана по времени начала занятий — 0,559 при 0,071 для равномерного распределения по 15-минутным интервалам: спрос собран в узком окне не по объективным причинам, а по инерции единого расписания.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384048"/>
            <a:ext cx="10451592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200"/>
              </a:spcAft>
            </a:pPr>
            <a:r>
              <a:rPr sz="1200" b="1" i="0">
                <a:solidFill>
                  <a:srgbClr val="B8504C"/>
                </a:solidFill>
                <a:latin typeface="Calibri"/>
              </a:rPr>
              <a:t>КОНТЕКСТ РЕШЕНИЯ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713232"/>
            <a:ext cx="10314432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4000"/>
              </a:lnSpc>
              <a:spcAft>
                <a:spcPts val="0"/>
              </a:spcAft>
            </a:pPr>
            <a:r>
              <a:rPr sz="3100" b="1" i="0">
                <a:solidFill>
                  <a:srgbClr val="1F2A33"/>
                </a:solidFill>
                <a:latin typeface="Cambria"/>
              </a:rPr>
              <a:t>Регулирование уже применялось — без расчёта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499616"/>
            <a:ext cx="1737360" cy="36576"/>
          </a:xfrm>
          <a:prstGeom prst="rect">
            <a:avLst/>
          </a:prstGeom>
          <a:solidFill>
            <a:srgbClr val="B850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018520" y="638251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600"/>
              </a:spcAft>
            </a:pPr>
            <a:r>
              <a:rPr sz="1100" b="0" i="0">
                <a:solidFill>
                  <a:srgbClr val="6B747B"/>
                </a:solidFill>
                <a:latin typeface="Calibri"/>
              </a:rPr>
              <a:t>3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1627632"/>
            <a:ext cx="10451592" cy="1371600"/>
          </a:xfrm>
          <a:prstGeom prst="rect">
            <a:avLst/>
          </a:prstGeom>
          <a:solidFill>
            <a:srgbClr val="F5F3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68680" y="1627632"/>
            <a:ext cx="54864" cy="1371600"/>
          </a:xfrm>
          <a:prstGeom prst="rect">
            <a:avLst/>
          </a:prstGeom>
          <a:solidFill>
            <a:srgbClr val="B850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79576" y="1865376"/>
            <a:ext cx="10058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350" b="1" i="0">
                <a:solidFill>
                  <a:srgbClr val="B8504C"/>
                </a:solidFill>
                <a:latin typeface="Calibri"/>
              </a:rPr>
              <a:t>Шаг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58568" y="1810512"/>
            <a:ext cx="8787384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950" b="1" i="0">
                <a:solidFill>
                  <a:srgbClr val="1F2A33"/>
                </a:solidFill>
                <a:latin typeface="Calibri"/>
              </a:rPr>
              <a:t>Школы и вузы сведены к единому старту в 08:00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58568" y="2322576"/>
            <a:ext cx="8668512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650" b="0" i="0">
                <a:solidFill>
                  <a:srgbClr val="6B747B"/>
                </a:solidFill>
                <a:latin typeface="Calibri"/>
              </a:rPr>
              <a:t>Концентрация спроса в интервале 07:45–08:00, очередь на радиальных въездах.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68680" y="3054096"/>
            <a:ext cx="10451592" cy="1371600"/>
          </a:xfrm>
          <a:prstGeom prst="rect">
            <a:avLst/>
          </a:prstGeom>
          <a:solidFill>
            <a:srgbClr val="F5F3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8680" y="3054096"/>
            <a:ext cx="54864" cy="1371600"/>
          </a:xfrm>
          <a:prstGeom prst="rect">
            <a:avLst/>
          </a:prstGeom>
          <a:solidFill>
            <a:srgbClr val="1F2A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79576" y="3291839"/>
            <a:ext cx="10058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350" b="1" i="0">
                <a:solidFill>
                  <a:srgbClr val="B8504C"/>
                </a:solidFill>
                <a:latin typeface="Calibri"/>
              </a:rPr>
              <a:t>Шаг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58568" y="3236976"/>
            <a:ext cx="8787384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950" b="1" i="0">
                <a:solidFill>
                  <a:srgbClr val="1F2A33"/>
                </a:solidFill>
                <a:latin typeface="Calibri"/>
              </a:rPr>
              <a:t>Вузы перенесены на 09:00, часть колледжей — на 08:30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58568" y="3749039"/>
            <a:ext cx="8668512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650" b="0" i="0">
                <a:solidFill>
                  <a:srgbClr val="6B747B"/>
                </a:solidFill>
                <a:latin typeface="Calibri"/>
              </a:rPr>
              <a:t>Вузовский поток лёг на трудовой пик 08:45: перегруженных перекрёстков стало 18 вместо 10.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68680" y="4480560"/>
            <a:ext cx="10451592" cy="1371600"/>
          </a:xfrm>
          <a:prstGeom prst="rect">
            <a:avLst/>
          </a:prstGeom>
          <a:solidFill>
            <a:srgbClr val="F5F3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68680" y="4480560"/>
            <a:ext cx="54864" cy="1371600"/>
          </a:xfrm>
          <a:prstGeom prst="rect">
            <a:avLst/>
          </a:prstGeom>
          <a:solidFill>
            <a:srgbClr val="B850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79576" y="4718304"/>
            <a:ext cx="10058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350" b="1" i="0">
                <a:solidFill>
                  <a:srgbClr val="B8504C"/>
                </a:solidFill>
                <a:latin typeface="Calibri"/>
              </a:rPr>
              <a:t>Шаг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58568" y="4663440"/>
            <a:ext cx="8787384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950" b="1" i="0">
                <a:solidFill>
                  <a:srgbClr val="1F2A33"/>
                </a:solidFill>
                <a:latin typeface="Calibri"/>
              </a:rPr>
              <a:t>Обсуждается очередной перенос начала занятий в вузах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258568" y="5175504"/>
            <a:ext cx="8668512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spcAft>
                <a:spcPts val="0"/>
              </a:spcAft>
            </a:pPr>
            <a:r>
              <a:rPr sz="1650" b="0" i="0">
                <a:solidFill>
                  <a:srgbClr val="6B747B"/>
                </a:solidFill>
                <a:latin typeface="Calibri"/>
              </a:rPr>
              <a:t>Аргументы качественные: «станет свободнее», «студенты не успевают». Расчёта нет.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8680" y="5925312"/>
            <a:ext cx="10451592" cy="5669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4000"/>
              </a:lnSpc>
              <a:spcAft>
                <a:spcPts val="0"/>
              </a:spcAft>
            </a:pPr>
            <a:r>
              <a:rPr sz="1500" b="0" i="1">
                <a:solidFill>
                  <a:srgbClr val="6B747B"/>
                </a:solidFill>
                <a:latin typeface="Calibri"/>
              </a:rPr>
              <a:t>Публичной количественной оценки нет ни на русском, ни на английском, ни на узбекском: отсутствуют инвентаризация контингента, модель распределения учебных корреспонденций и сопоставление вариантов расписания.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384048"/>
            <a:ext cx="10451592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200"/>
              </a:spcAft>
            </a:pPr>
            <a:r>
              <a:rPr sz="1200" b="1" i="0">
                <a:solidFill>
                  <a:srgbClr val="B8504C"/>
                </a:solidFill>
                <a:latin typeface="Calibri"/>
              </a:rPr>
              <a:t>ДАННЫЕ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713232"/>
            <a:ext cx="10314432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4000"/>
              </a:lnSpc>
              <a:spcAft>
                <a:spcPts val="0"/>
              </a:spcAft>
            </a:pPr>
            <a:r>
              <a:rPr sz="2700" b="1" i="0">
                <a:solidFill>
                  <a:srgbClr val="1F2A33"/>
                </a:solidFill>
                <a:latin typeface="Cambria"/>
              </a:rPr>
              <a:t>Инвентаризация: 1 041 учреждение, 1 060,5 тыс. обучающихся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499616"/>
            <a:ext cx="1737360" cy="36576"/>
          </a:xfrm>
          <a:prstGeom prst="rect">
            <a:avLst/>
          </a:prstGeom>
          <a:solidFill>
            <a:srgbClr val="B850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018520" y="638251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600"/>
              </a:spcAft>
            </a:pPr>
            <a:r>
              <a:rPr sz="1100" b="0" i="0">
                <a:solidFill>
                  <a:srgbClr val="6B747B"/>
                </a:solidFill>
                <a:latin typeface="Calibri"/>
              </a:rPr>
              <a:t>4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68680" y="1572768"/>
          <a:ext cx="10451592" cy="349300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429000"/>
                <a:gridCol w="1371600"/>
                <a:gridCol w="1371600"/>
                <a:gridCol w="1463040"/>
                <a:gridCol w="1298448"/>
                <a:gridCol w="1517904"/>
              </a:tblGrid>
              <a:tr h="74980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</a:rPr>
                        <a:t>Уровень образования</a:t>
                      </a:r>
                    </a:p>
                  </a:txBody>
                  <a:tcPr marL="54864" marR="54864" marT="18288" marB="18288" anchor="ctr">
                    <a:solidFill>
                      <a:srgbClr val="1F2A3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</a:rPr>
                        <a:t>Учреждений, ед.</a:t>
                      </a:r>
                    </a:p>
                  </a:txBody>
                  <a:tcPr marL="54864" marR="54864" marT="18288" marB="18288" anchor="ctr">
                    <a:solidFill>
                      <a:srgbClr val="1F2A3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</a:rPr>
                        <a:t>Контингент,
тыс. чел.</a:t>
                      </a:r>
                    </a:p>
                  </a:txBody>
                  <a:tcPr marL="54864" marR="54864" marT="18288" marB="18288" anchor="ctr">
                    <a:solidFill>
                      <a:srgbClr val="1F2A3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</a:rPr>
                        <a:t>Доля
контингента, %</a:t>
                      </a:r>
                    </a:p>
                  </a:txBody>
                  <a:tcPr marL="54864" marR="54864" marT="18288" marB="18288" anchor="ctr">
                    <a:solidFill>
                      <a:srgbClr val="1F2A3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</a:rPr>
                        <a:t>Доля авто-
поездок</a:t>
                      </a:r>
                    </a:p>
                  </a:txBody>
                  <a:tcPr marL="54864" marR="54864" marT="18288" marB="18288" anchor="ctr">
                    <a:solidFill>
                      <a:srgbClr val="1F2A3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</a:rPr>
                        <a:t>Автопоездок
в сутки, тыс.</a:t>
                      </a:r>
                    </a:p>
                  </a:txBody>
                  <a:tcPr marL="54864" marR="54864" marT="18288" marB="18288" anchor="ctr">
                    <a:solidFill>
                      <a:srgbClr val="1F2A33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600" b="0">
                          <a:solidFill>
                            <a:srgbClr val="1F2A33"/>
                          </a:solidFill>
                          <a:latin typeface="Calibri"/>
                        </a:rPr>
                        <a:t>Дошкольные организации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600" b="0">
                          <a:solidFill>
                            <a:srgbClr val="1F2A33"/>
                          </a:solidFill>
                          <a:latin typeface="Calibri"/>
                        </a:rPr>
                        <a:t>443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600" b="0">
                          <a:solidFill>
                            <a:srgbClr val="1F2A33"/>
                          </a:solidFill>
                          <a:latin typeface="Calibri"/>
                        </a:rPr>
                        <a:t>162,1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600" b="0">
                          <a:solidFill>
                            <a:srgbClr val="1F2A33"/>
                          </a:solidFill>
                          <a:latin typeface="Calibri"/>
                        </a:rPr>
                        <a:t>15,3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600" b="0">
                          <a:solidFill>
                            <a:srgbClr val="1F2A33"/>
                          </a:solidFill>
                          <a:latin typeface="Calibri"/>
                        </a:rPr>
                        <a:t>0,28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600" b="0">
                          <a:solidFill>
                            <a:srgbClr val="1F2A33"/>
                          </a:solidFill>
                          <a:latin typeface="Calibri"/>
                        </a:rPr>
                        <a:t>45,4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600" b="0">
                          <a:solidFill>
                            <a:srgbClr val="1F2A33"/>
                          </a:solidFill>
                          <a:latin typeface="Calibri"/>
                        </a:rPr>
                        <a:t>Школы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600" b="0">
                          <a:solidFill>
                            <a:srgbClr val="1F2A33"/>
                          </a:solidFill>
                          <a:latin typeface="Calibri"/>
                        </a:rPr>
                        <a:t>435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600" b="0">
                          <a:solidFill>
                            <a:srgbClr val="1F2A33"/>
                          </a:solidFill>
                          <a:latin typeface="Calibri"/>
                        </a:rPr>
                        <a:t>562,1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600" b="0">
                          <a:solidFill>
                            <a:srgbClr val="1F2A33"/>
                          </a:solidFill>
                          <a:latin typeface="Calibri"/>
                        </a:rPr>
                        <a:t>53,0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600" b="0">
                          <a:solidFill>
                            <a:srgbClr val="1F2A33"/>
                          </a:solidFill>
                          <a:latin typeface="Calibri"/>
                        </a:rPr>
                        <a:t>0,22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600" b="0">
                          <a:solidFill>
                            <a:srgbClr val="1F2A33"/>
                          </a:solidFill>
                          <a:latin typeface="Calibri"/>
                        </a:rPr>
                        <a:t>123,7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600" b="0">
                          <a:solidFill>
                            <a:srgbClr val="1F2A33"/>
                          </a:solidFill>
                          <a:latin typeface="Calibri"/>
                        </a:rPr>
                        <a:t>Колледжи и техникумы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600" b="0">
                          <a:solidFill>
                            <a:srgbClr val="1F2A33"/>
                          </a:solidFill>
                          <a:latin typeface="Calibri"/>
                        </a:rPr>
                        <a:t>89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600" b="0">
                          <a:solidFill>
                            <a:srgbClr val="1F2A33"/>
                          </a:solidFill>
                          <a:latin typeface="Calibri"/>
                        </a:rPr>
                        <a:t>13,6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600" b="0">
                          <a:solidFill>
                            <a:srgbClr val="1F2A33"/>
                          </a:solidFill>
                          <a:latin typeface="Calibri"/>
                        </a:rPr>
                        <a:t>1,3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600" b="0">
                          <a:solidFill>
                            <a:srgbClr val="1F2A33"/>
                          </a:solidFill>
                          <a:latin typeface="Calibri"/>
                        </a:rPr>
                        <a:t>0,10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600" b="0">
                          <a:solidFill>
                            <a:srgbClr val="1F2A33"/>
                          </a:solidFill>
                          <a:latin typeface="Calibri"/>
                        </a:rPr>
                        <a:t>1,4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600" b="0">
                          <a:solidFill>
                            <a:srgbClr val="1F2A33"/>
                          </a:solidFill>
                          <a:latin typeface="Calibri"/>
                        </a:rPr>
                        <a:t>Вузы (включая филиалы)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600" b="0">
                          <a:solidFill>
                            <a:srgbClr val="1F2A33"/>
                          </a:solidFill>
                          <a:latin typeface="Calibri"/>
                        </a:rPr>
                        <a:t>74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600" b="0">
                          <a:solidFill>
                            <a:srgbClr val="1F2A33"/>
                          </a:solidFill>
                          <a:latin typeface="Calibri"/>
                        </a:rPr>
                        <a:t>322,7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600" b="0">
                          <a:solidFill>
                            <a:srgbClr val="1F2A33"/>
                          </a:solidFill>
                          <a:latin typeface="Calibri"/>
                        </a:rPr>
                        <a:t>30,4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600" b="0">
                          <a:solidFill>
                            <a:srgbClr val="1F2A33"/>
                          </a:solidFill>
                          <a:latin typeface="Calibri"/>
                        </a:rPr>
                        <a:t>0,12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600" b="0">
                          <a:solidFill>
                            <a:srgbClr val="1F2A33"/>
                          </a:solidFill>
                          <a:latin typeface="Calibri"/>
                        </a:rPr>
                        <a:t>38,7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600" b="1">
                          <a:solidFill>
                            <a:srgbClr val="1F2A33"/>
                          </a:solidFill>
                          <a:latin typeface="Calibri"/>
                        </a:rPr>
                        <a:t>Итого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600" b="1">
                          <a:solidFill>
                            <a:srgbClr val="1F2A33"/>
                          </a:solidFill>
                          <a:latin typeface="Calibri"/>
                        </a:rPr>
                        <a:t>1 041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600" b="1">
                          <a:solidFill>
                            <a:srgbClr val="1F2A33"/>
                          </a:solidFill>
                          <a:latin typeface="Calibri"/>
                        </a:rPr>
                        <a:t>1 060,5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600" b="1">
                          <a:solidFill>
                            <a:srgbClr val="1F2A33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600" b="1">
                          <a:solidFill>
                            <a:srgbClr val="1F2A33"/>
                          </a:solidFill>
                          <a:latin typeface="Calibri"/>
                        </a:rPr>
                        <a:t>0,197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600" b="1">
                          <a:solidFill>
                            <a:srgbClr val="1F2A33"/>
                          </a:solidFill>
                          <a:latin typeface="Calibri"/>
                        </a:rPr>
                        <a:t>209,1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68680" y="5230368"/>
            <a:ext cx="6629400" cy="1508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1550" b="0" i="0">
                <a:solidFill>
                  <a:srgbClr val="1F2A33"/>
                </a:solidFill>
                <a:latin typeface="Calibri"/>
              </a:rPr>
              <a:t>Учтена только очная форма: она формирует ежедневные поездки к фиксированному времени, заочники в утреннем пике не участвуют. Для школ и вузов контингент опирается на официальную статистику, для дошкольных организаций и колледжей точность оценивается в ±10 % и проверена в анализе чувствительности.</a:t>
            </a:r>
          </a:p>
        </p:txBody>
      </p:sp>
      <p:sp>
        <p:nvSpPr>
          <p:cNvPr id="8" name="Rectangle 7"/>
          <p:cNvSpPr/>
          <p:nvPr/>
        </p:nvSpPr>
        <p:spPr>
          <a:xfrm>
            <a:off x="7863840" y="5175504"/>
            <a:ext cx="3474720" cy="1517904"/>
          </a:xfrm>
          <a:prstGeom prst="rect">
            <a:avLst/>
          </a:prstGeom>
          <a:solidFill>
            <a:srgbClr val="F5F3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863840" y="5175504"/>
            <a:ext cx="45720" cy="1517904"/>
          </a:xfrm>
          <a:prstGeom prst="rect">
            <a:avLst/>
          </a:prstGeom>
          <a:solidFill>
            <a:srgbClr val="B850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138160" y="5358384"/>
            <a:ext cx="3017520" cy="12344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1450" b="0" i="0">
                <a:solidFill>
                  <a:srgbClr val="1F2A33"/>
                </a:solidFill>
                <a:latin typeface="Calibri"/>
              </a:rPr>
              <a:t>1,06 млн обучающихся — это 34,1 % жителей. Расписание занятий — не отраслевое решение, а мера городского масштаба.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384048"/>
            <a:ext cx="10451592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200"/>
              </a:spcAft>
            </a:pPr>
            <a:r>
              <a:rPr sz="1200" b="1" i="0">
                <a:solidFill>
                  <a:srgbClr val="B8504C"/>
                </a:solidFill>
                <a:latin typeface="Calibri"/>
              </a:rPr>
              <a:t>ДАННЫЕ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713232"/>
            <a:ext cx="10314432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4000"/>
              </a:lnSpc>
              <a:spcAft>
                <a:spcPts val="0"/>
              </a:spcAft>
            </a:pPr>
            <a:r>
              <a:rPr sz="2700" b="1" i="0">
                <a:solidFill>
                  <a:srgbClr val="1F2A33"/>
                </a:solidFill>
                <a:latin typeface="Cambria"/>
              </a:rPr>
              <a:t>Неоднородность по районам: где контингент плотнее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499616"/>
            <a:ext cx="1737360" cy="36576"/>
          </a:xfrm>
          <a:prstGeom prst="rect">
            <a:avLst/>
          </a:prstGeom>
          <a:solidFill>
            <a:srgbClr val="B850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018520" y="638251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600"/>
              </a:spcAft>
            </a:pPr>
            <a:r>
              <a:rPr sz="1100" b="0" i="0">
                <a:solidFill>
                  <a:srgbClr val="6B747B"/>
                </a:solidFill>
                <a:latin typeface="Calibri"/>
              </a:rPr>
              <a:t>5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68680" y="1554480"/>
          <a:ext cx="10497312" cy="413766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880360"/>
                <a:gridCol w="1481328"/>
                <a:gridCol w="1645920"/>
                <a:gridCol w="1234440"/>
                <a:gridCol w="1627632"/>
                <a:gridCol w="1627632"/>
              </a:tblGrid>
              <a:tr h="51206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Calibri"/>
                        </a:rPr>
                        <a:t>Район</a:t>
                      </a:r>
                    </a:p>
                  </a:txBody>
                  <a:tcPr marL="54864" marR="54864" marT="18288" marB="18288" anchor="ctr">
                    <a:solidFill>
                      <a:srgbClr val="1F2A3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Calibri"/>
                        </a:rPr>
                        <a:t>Население,
тыс.</a:t>
                      </a:r>
                    </a:p>
                  </a:txBody>
                  <a:tcPr marL="54864" marR="54864" marT="18288" marB="18288" anchor="ctr">
                    <a:solidFill>
                      <a:srgbClr val="1F2A3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Calibri"/>
                        </a:rPr>
                        <a:t>Школьников,
тыс.</a:t>
                      </a:r>
                    </a:p>
                  </a:txBody>
                  <a:tcPr marL="54864" marR="54864" marT="18288" marB="18288" anchor="ctr">
                    <a:solidFill>
                      <a:srgbClr val="1F2A3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Calibri"/>
                        </a:rPr>
                        <a:t>Школ,
ед.</a:t>
                      </a:r>
                    </a:p>
                  </a:txBody>
                  <a:tcPr marL="54864" marR="54864" marT="18288" marB="18288" anchor="ctr">
                    <a:solidFill>
                      <a:srgbClr val="1F2A3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Calibri"/>
                        </a:rPr>
                        <a:t>Всего
учреждений</a:t>
                      </a:r>
                    </a:p>
                  </a:txBody>
                  <a:tcPr marL="54864" marR="54864" marT="18288" marB="18288" anchor="ctr">
                    <a:solidFill>
                      <a:srgbClr val="1F2A3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050" b="1">
                          <a:solidFill>
                            <a:srgbClr val="FFFFFF"/>
                          </a:solidFill>
                          <a:latin typeface="Calibri"/>
                        </a:rPr>
                        <a:t>Школьников
на 1000 жителей</a:t>
                      </a:r>
                    </a:p>
                  </a:txBody>
                  <a:tcPr marL="54864" marR="54864" marT="18288" marB="18288" anchor="ctr">
                    <a:solidFill>
                      <a:srgbClr val="1F2A33"/>
                    </a:solidFill>
                  </a:tcPr>
                </a:tc>
              </a:tr>
              <a:tr h="27889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Юнусабад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385,2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72,5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51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120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188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</a:tr>
              <a:tr h="27889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Мирзо Улугбек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337,1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65,4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57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139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194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</a:tr>
              <a:tr h="27889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Олмазор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412,0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64,5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47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110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157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</a:tr>
              <a:tr h="27889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Учтепа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301,7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61,7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92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205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</a:tr>
              <a:tr h="27889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Чилонзор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276,7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57,2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48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125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207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</a:tr>
              <a:tr h="27889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Шайхантахур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369,6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52,3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48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106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142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</a:tr>
              <a:tr h="27889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Яшнабад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309,7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52,0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46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107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168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</a:tr>
              <a:tr h="27889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Сергели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173,2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41,4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239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</a:tr>
              <a:tr h="27889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Мирабад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154,2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33,8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70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219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</a:tr>
              <a:tr h="27889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Янгихаёт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188,2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25,7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137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</a:tr>
              <a:tr h="27889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Яккасарай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139,7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22,0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67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158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</a:tr>
              <a:tr h="27889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Бектемир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65,5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13,5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0">
                          <a:solidFill>
                            <a:srgbClr val="1F2A33"/>
                          </a:solidFill>
                          <a:latin typeface="Calibri"/>
                        </a:rPr>
                        <a:t>206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</a:tr>
              <a:tr h="27889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50" b="1">
                          <a:solidFill>
                            <a:srgbClr val="1F2A33"/>
                          </a:solidFill>
                          <a:latin typeface="Calibri"/>
                        </a:rPr>
                        <a:t>Всего по городу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1">
                          <a:solidFill>
                            <a:srgbClr val="1F2A33"/>
                          </a:solidFill>
                          <a:latin typeface="Calibri"/>
                        </a:rPr>
                        <a:t>3 112,7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1">
                          <a:solidFill>
                            <a:srgbClr val="1F2A33"/>
                          </a:solidFill>
                          <a:latin typeface="Calibri"/>
                        </a:rPr>
                        <a:t>562,1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1">
                          <a:solidFill>
                            <a:srgbClr val="1F2A33"/>
                          </a:solidFill>
                          <a:latin typeface="Calibri"/>
                        </a:rPr>
                        <a:t>435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1">
                          <a:solidFill>
                            <a:srgbClr val="1F2A33"/>
                          </a:solidFill>
                          <a:latin typeface="Calibri"/>
                        </a:rPr>
                        <a:t>1 041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50" b="1">
                          <a:solidFill>
                            <a:srgbClr val="1F2A33"/>
                          </a:solidFill>
                          <a:latin typeface="Calibri"/>
                        </a:rPr>
                        <a:t>181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68680" y="5687568"/>
            <a:ext cx="10451592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400" b="0" i="0">
                <a:solidFill>
                  <a:srgbClr val="1F2A33"/>
                </a:solidFill>
                <a:latin typeface="Calibri"/>
              </a:rPr>
              <a:t>Разброс обеспеченности — от 137 (Янгихаёт) до 239 (Сергели) школьников на 1000 жителей, то есть в 1,7 раза. Плотность контингента, а не людность района, определяет, где учебный пик складывается с трудовым.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384048"/>
            <a:ext cx="10451592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200"/>
              </a:spcAft>
            </a:pPr>
            <a:r>
              <a:rPr sz="1200" b="1" i="0">
                <a:solidFill>
                  <a:srgbClr val="B8504C"/>
                </a:solidFill>
                <a:latin typeface="Calibri"/>
              </a:rPr>
              <a:t>ДАННЫЕ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713232"/>
            <a:ext cx="10314432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4000"/>
              </a:lnSpc>
              <a:spcAft>
                <a:spcPts val="0"/>
              </a:spcAft>
            </a:pPr>
            <a:r>
              <a:rPr sz="3100" b="1" i="0">
                <a:solidFill>
                  <a:srgbClr val="1F2A33"/>
                </a:solidFill>
                <a:latin typeface="Cambria"/>
              </a:rPr>
              <a:t>Действующее расписание и концентрация спроса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499616"/>
            <a:ext cx="1737360" cy="36576"/>
          </a:xfrm>
          <a:prstGeom prst="rect">
            <a:avLst/>
          </a:prstGeom>
          <a:solidFill>
            <a:srgbClr val="B850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018520" y="638251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600"/>
              </a:spcAft>
            </a:pPr>
            <a:r>
              <a:rPr sz="1100" b="0" i="0">
                <a:solidFill>
                  <a:srgbClr val="6B747B"/>
                </a:solidFill>
                <a:latin typeface="Calibri"/>
              </a:rPr>
              <a:t>6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68680" y="1600200"/>
          <a:ext cx="6967727" cy="374904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212848"/>
                <a:gridCol w="1042415"/>
                <a:gridCol w="932688"/>
                <a:gridCol w="1481328"/>
                <a:gridCol w="1298448"/>
              </a:tblGrid>
              <a:tr h="73152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Группа</a:t>
                      </a:r>
                    </a:p>
                  </a:txBody>
                  <a:tcPr marL="54864" marR="54864" marT="18288" marB="18288" anchor="ctr">
                    <a:solidFill>
                      <a:srgbClr val="1F2A3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Контингент,
тыс.</a:t>
                      </a:r>
                    </a:p>
                  </a:txBody>
                  <a:tcPr marL="54864" marR="54864" marT="18288" marB="18288" anchor="ctr">
                    <a:solidFill>
                      <a:srgbClr val="1F2A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Начало
занятий</a:t>
                      </a:r>
                    </a:p>
                  </a:txBody>
                  <a:tcPr marL="54864" marR="54864" marT="18288" marB="18288" anchor="ctr">
                    <a:solidFill>
                      <a:srgbClr val="1F2A3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Доля в интервале
08:00–08:15, %</a:t>
                      </a:r>
                    </a:p>
                  </a:txBody>
                  <a:tcPr marL="54864" marR="54864" marT="18288" marB="18288" anchor="ctr">
                    <a:solidFill>
                      <a:srgbClr val="1F2A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b="1">
                          <a:solidFill>
                            <a:srgbClr val="FFFFFF"/>
                          </a:solidFill>
                          <a:latin typeface="Calibri"/>
                        </a:rPr>
                        <a:t>Допустимый
сдвиг, мин</a:t>
                      </a:r>
                    </a:p>
                  </a:txBody>
                  <a:tcPr marL="54864" marR="54864" marT="18288" marB="18288" anchor="ctr">
                    <a:solidFill>
                      <a:srgbClr val="1F2A33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50" b="0">
                          <a:solidFill>
                            <a:srgbClr val="1F2A33"/>
                          </a:solidFill>
                          <a:latin typeface="Calibri"/>
                        </a:rPr>
                        <a:t>Дошкольные организации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350" b="0">
                          <a:solidFill>
                            <a:srgbClr val="1F2A33"/>
                          </a:solidFill>
                          <a:latin typeface="Calibri"/>
                        </a:rPr>
                        <a:t>162,1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350" b="0">
                          <a:solidFill>
                            <a:srgbClr val="1F2A33"/>
                          </a:solidFill>
                          <a:latin typeface="Calibri"/>
                        </a:rPr>
                        <a:t>08:00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350" b="0">
                          <a:solidFill>
                            <a:srgbClr val="1F2A33"/>
                          </a:solidFill>
                          <a:latin typeface="Calibri"/>
                        </a:rPr>
                        <a:t>15,3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350" b="0">
                          <a:solidFill>
                            <a:srgbClr val="1F2A33"/>
                          </a:solidFill>
                          <a:latin typeface="Calibri"/>
                        </a:rPr>
                        <a:t>−60…+30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50" b="0">
                          <a:solidFill>
                            <a:srgbClr val="1F2A33"/>
                          </a:solidFill>
                          <a:latin typeface="Calibri"/>
                        </a:rPr>
                        <a:t>Школы, группа 1 (45 %)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350" b="0">
                          <a:solidFill>
                            <a:srgbClr val="1F2A33"/>
                          </a:solidFill>
                          <a:latin typeface="Calibri"/>
                        </a:rPr>
                        <a:t>253,0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350" b="0">
                          <a:solidFill>
                            <a:srgbClr val="1F2A33"/>
                          </a:solidFill>
                          <a:latin typeface="Calibri"/>
                        </a:rPr>
                        <a:t>08:00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350" b="0">
                          <a:solidFill>
                            <a:srgbClr val="1F2A33"/>
                          </a:solidFill>
                          <a:latin typeface="Calibri"/>
                        </a:rPr>
                        <a:t>23,9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350" b="0">
                          <a:solidFill>
                            <a:srgbClr val="1F2A33"/>
                          </a:solidFill>
                          <a:latin typeface="Calibri"/>
                        </a:rPr>
                        <a:t>−60…+30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50" b="0">
                          <a:solidFill>
                            <a:srgbClr val="1F2A33"/>
                          </a:solidFill>
                          <a:latin typeface="Calibri"/>
                        </a:rPr>
                        <a:t>Школы, группа 2 (55 %)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350" b="0">
                          <a:solidFill>
                            <a:srgbClr val="1F2A33"/>
                          </a:solidFill>
                          <a:latin typeface="Calibri"/>
                        </a:rPr>
                        <a:t>309,1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350" b="0">
                          <a:solidFill>
                            <a:srgbClr val="1F2A33"/>
                          </a:solidFill>
                          <a:latin typeface="Calibri"/>
                        </a:rPr>
                        <a:t>08:00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350" b="0">
                          <a:solidFill>
                            <a:srgbClr val="1F2A33"/>
                          </a:solidFill>
                          <a:latin typeface="Calibri"/>
                        </a:rPr>
                        <a:t>29,1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350" b="0">
                          <a:solidFill>
                            <a:srgbClr val="1F2A33"/>
                          </a:solidFill>
                          <a:latin typeface="Calibri"/>
                        </a:rPr>
                        <a:t>−45…+15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50" b="0">
                          <a:solidFill>
                            <a:srgbClr val="1F2A33"/>
                          </a:solidFill>
                          <a:latin typeface="Calibri"/>
                        </a:rPr>
                        <a:t>Колледжи и техникумы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350" b="0">
                          <a:solidFill>
                            <a:srgbClr val="1F2A33"/>
                          </a:solidFill>
                          <a:latin typeface="Calibri"/>
                        </a:rPr>
                        <a:t>13,6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350" b="0">
                          <a:solidFill>
                            <a:srgbClr val="1F2A33"/>
                          </a:solidFill>
                          <a:latin typeface="Calibri"/>
                        </a:rPr>
                        <a:t>08:30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350" b="0">
                          <a:solidFill>
                            <a:srgbClr val="1F2A33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350" b="0">
                          <a:solidFill>
                            <a:srgbClr val="1F2A33"/>
                          </a:solidFill>
                          <a:latin typeface="Calibri"/>
                        </a:rPr>
                        <a:t>−30…+30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50" b="0">
                          <a:solidFill>
                            <a:srgbClr val="1F2A33"/>
                          </a:solidFill>
                          <a:latin typeface="Calibri"/>
                        </a:rPr>
                        <a:t>Вузы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350" b="0">
                          <a:solidFill>
                            <a:srgbClr val="1F2A33"/>
                          </a:solidFill>
                          <a:latin typeface="Calibri"/>
                        </a:rPr>
                        <a:t>322,7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350" b="0">
                          <a:solidFill>
                            <a:srgbClr val="1F2A33"/>
                          </a:solidFill>
                          <a:latin typeface="Calibri"/>
                        </a:rPr>
                        <a:t>09:00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350" b="0">
                          <a:solidFill>
                            <a:srgbClr val="1F2A33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350" b="0">
                          <a:solidFill>
                            <a:srgbClr val="1F2A33"/>
                          </a:solidFill>
                          <a:latin typeface="Calibri"/>
                        </a:rPr>
                        <a:t>−30…+120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8065008" y="1600200"/>
            <a:ext cx="3255264" cy="3749039"/>
          </a:xfrm>
          <a:prstGeom prst="rect">
            <a:avLst/>
          </a:prstGeom>
          <a:solidFill>
            <a:srgbClr val="F5F3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065008" y="1600200"/>
            <a:ext cx="45720" cy="3749039"/>
          </a:xfrm>
          <a:prstGeom prst="rect">
            <a:avLst/>
          </a:prstGeom>
          <a:solidFill>
            <a:srgbClr val="B850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339327" y="1810512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00" b="1" i="0">
                <a:solidFill>
                  <a:srgbClr val="B8504C"/>
                </a:solidFill>
                <a:latin typeface="Calibri"/>
              </a:rPr>
              <a:t>КОНЦЕНТРАЦИЯ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75904" y="2157984"/>
            <a:ext cx="2743200" cy="2926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Aft>
                <a:spcPts val="1500"/>
              </a:spcAft>
            </a:pPr>
            <a:r>
              <a:rPr sz="1450" b="0" i="0">
                <a:solidFill>
                  <a:srgbClr val="1F2A33"/>
                </a:solidFill>
                <a:latin typeface="Calibri"/>
              </a:rPr>
              <a:t>68,3 %</a:t>
            </a:r>
          </a:p>
          <a:p>
            <a:pPr algn="l">
              <a:lnSpc>
                <a:spcPct val="120000"/>
              </a:lnSpc>
              <a:spcAft>
                <a:spcPts val="1500"/>
              </a:spcAft>
            </a:pPr>
            <a:r>
              <a:rPr sz="1450" b="0" i="0">
                <a:solidFill>
                  <a:srgbClr val="1F2A33"/>
                </a:solidFill>
                <a:latin typeface="Calibri"/>
              </a:rPr>
              <a:t>контингента стартует в 08:00</a:t>
            </a:r>
          </a:p>
          <a:p>
            <a:pPr algn="l">
              <a:lnSpc>
                <a:spcPct val="120000"/>
              </a:lnSpc>
              <a:spcAft>
                <a:spcPts val="1500"/>
              </a:spcAft>
            </a:pPr>
            <a:r>
              <a:rPr sz="1450" b="0" i="0">
                <a:solidFill>
                  <a:srgbClr val="1F2A33"/>
                </a:solidFill>
                <a:latin typeface="Calibri"/>
              </a:rPr>
              <a:t/>
            </a:r>
          </a:p>
          <a:p>
            <a:pPr algn="l">
              <a:lnSpc>
                <a:spcPct val="120000"/>
              </a:lnSpc>
              <a:spcAft>
                <a:spcPts val="1500"/>
              </a:spcAft>
            </a:pPr>
            <a:r>
              <a:rPr sz="1450" b="0" i="0">
                <a:solidFill>
                  <a:srgbClr val="1F2A33"/>
                </a:solidFill>
                <a:latin typeface="Calibri"/>
              </a:rPr>
              <a:t>0,559</a:t>
            </a:r>
          </a:p>
          <a:p>
            <a:pPr algn="l">
              <a:lnSpc>
                <a:spcPct val="120000"/>
              </a:lnSpc>
              <a:spcAft>
                <a:spcPts val="1500"/>
              </a:spcAft>
            </a:pPr>
            <a:r>
              <a:rPr sz="1450" b="0" i="0">
                <a:solidFill>
                  <a:srgbClr val="1F2A33"/>
                </a:solidFill>
                <a:latin typeface="Calibri"/>
              </a:rPr>
              <a:t>индекс Херфиндаля — Хиршмана</a:t>
            </a:r>
          </a:p>
          <a:p>
            <a:pPr algn="l">
              <a:lnSpc>
                <a:spcPct val="120000"/>
              </a:lnSpc>
              <a:spcAft>
                <a:spcPts val="1500"/>
              </a:spcAft>
            </a:pPr>
            <a:r>
              <a:rPr sz="1450" b="0" i="0">
                <a:solidFill>
                  <a:srgbClr val="1F2A33"/>
                </a:solidFill>
                <a:latin typeface="Calibri"/>
              </a:rPr>
              <a:t/>
            </a:r>
          </a:p>
          <a:p>
            <a:pPr algn="l">
              <a:lnSpc>
                <a:spcPct val="120000"/>
              </a:lnSpc>
              <a:spcAft>
                <a:spcPts val="1500"/>
              </a:spcAft>
            </a:pPr>
            <a:r>
              <a:rPr sz="1450" b="0" i="0">
                <a:solidFill>
                  <a:srgbClr val="1F2A33"/>
                </a:solidFill>
                <a:latin typeface="Calibri"/>
              </a:rPr>
              <a:t>0,071</a:t>
            </a:r>
          </a:p>
          <a:p>
            <a:pPr algn="l">
              <a:lnSpc>
                <a:spcPct val="120000"/>
              </a:lnSpc>
              <a:spcAft>
                <a:spcPts val="1500"/>
              </a:spcAft>
            </a:pPr>
            <a:r>
              <a:rPr sz="1450" b="0" i="0">
                <a:solidFill>
                  <a:srgbClr val="1F2A33"/>
                </a:solidFill>
                <a:latin typeface="Calibri"/>
              </a:rPr>
              <a:t>значение при равномерном распределении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5504688"/>
            <a:ext cx="10451592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1500" b="0" i="0">
                <a:solidFill>
                  <a:srgbClr val="1F2A33"/>
                </a:solidFill>
                <a:latin typeface="Calibri"/>
              </a:rPr>
              <a:t>Асимметрия допустимых сдвигов определяет задачу: вузы можно сдвигать позже, школы — почти нет, поскольку поздний старт переносит учебную поездку на время, когда родители уже должны быть на работе.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384048"/>
            <a:ext cx="10451592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200"/>
              </a:spcAft>
            </a:pPr>
            <a:r>
              <a:rPr sz="1200" b="1" i="0">
                <a:solidFill>
                  <a:srgbClr val="B8504C"/>
                </a:solidFill>
                <a:latin typeface="Calibri"/>
              </a:rPr>
              <a:t>МЕТОДИКА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713232"/>
            <a:ext cx="10314432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4000"/>
              </a:lnSpc>
              <a:spcAft>
                <a:spcPts val="0"/>
              </a:spcAft>
            </a:pPr>
            <a:r>
              <a:rPr sz="3100" b="1" i="0">
                <a:solidFill>
                  <a:srgbClr val="1F2A33"/>
                </a:solidFill>
                <a:latin typeface="Cambria"/>
              </a:rPr>
              <a:t>Укрупнённая транспортная модель города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499616"/>
            <a:ext cx="1737360" cy="36576"/>
          </a:xfrm>
          <a:prstGeom prst="rect">
            <a:avLst/>
          </a:prstGeom>
          <a:solidFill>
            <a:srgbClr val="B850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018520" y="638251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600"/>
              </a:spcAft>
            </a:pPr>
            <a:r>
              <a:rPr sz="1100" b="0" i="0">
                <a:solidFill>
                  <a:srgbClr val="6B747B"/>
                </a:solidFill>
                <a:latin typeface="Calibri"/>
              </a:rPr>
              <a:t>7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1600200"/>
            <a:ext cx="5097780" cy="1792224"/>
          </a:xfrm>
          <a:prstGeom prst="rect">
            <a:avLst/>
          </a:prstGeom>
          <a:solidFill>
            <a:srgbClr val="F5F3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68680" y="1600200"/>
            <a:ext cx="5097780" cy="54864"/>
          </a:xfrm>
          <a:prstGeom prst="rect">
            <a:avLst/>
          </a:prstGeom>
          <a:solidFill>
            <a:srgbClr val="B850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61288" y="1819656"/>
            <a:ext cx="4512564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800" b="1" i="0">
                <a:solidFill>
                  <a:srgbClr val="1F2A33"/>
                </a:solidFill>
                <a:latin typeface="Cambria"/>
              </a:rPr>
              <a:t>Сеть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1288" y="2295144"/>
            <a:ext cx="4512564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400" b="0" i="0">
                <a:solidFill>
                  <a:srgbClr val="6B747B"/>
                </a:solidFill>
                <a:latin typeface="Calibri"/>
              </a:rPr>
              <a:t>4 903 узла, 7 586 звеньев, 829 км улиц — УДС Ташкента по OpenStreetMap. Пропускная способность звеньев назначена по числу полос и типу улицы.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22492" y="1600200"/>
            <a:ext cx="5097780" cy="1792224"/>
          </a:xfrm>
          <a:prstGeom prst="rect">
            <a:avLst/>
          </a:prstGeom>
          <a:solidFill>
            <a:srgbClr val="F5F3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22492" y="1600200"/>
            <a:ext cx="5097780" cy="54864"/>
          </a:xfrm>
          <a:prstGeom prst="rect">
            <a:avLst/>
          </a:prstGeom>
          <a:solidFill>
            <a:srgbClr val="B850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15100" y="1819656"/>
            <a:ext cx="4512564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800" b="1" i="0">
                <a:solidFill>
                  <a:srgbClr val="1F2A33"/>
                </a:solidFill>
                <a:latin typeface="Cambria"/>
              </a:rPr>
              <a:t>Спрос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15100" y="2295144"/>
            <a:ext cx="4512564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400" b="0" i="0">
                <a:solidFill>
                  <a:srgbClr val="6B747B"/>
                </a:solidFill>
                <a:latin typeface="Calibri"/>
              </a:rPr>
              <a:t>Гравитационная модель корреспонденций по 12 районам, 15-минутные интервалы. Профиль прибытия — за 10–15 минут до начала занятий.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68680" y="3538728"/>
            <a:ext cx="5097780" cy="1792224"/>
          </a:xfrm>
          <a:prstGeom prst="rect">
            <a:avLst/>
          </a:prstGeom>
          <a:solidFill>
            <a:srgbClr val="F5F3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68680" y="3538728"/>
            <a:ext cx="5097780" cy="54864"/>
          </a:xfrm>
          <a:prstGeom prst="rect">
            <a:avLst/>
          </a:prstGeom>
          <a:solidFill>
            <a:srgbClr val="B850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161288" y="3758184"/>
            <a:ext cx="4512564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800" b="1" i="0">
                <a:solidFill>
                  <a:srgbClr val="1F2A33"/>
                </a:solidFill>
                <a:latin typeface="Cambria"/>
              </a:rPr>
              <a:t>Задержки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61288" y="4233672"/>
            <a:ext cx="4512564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400" b="0" i="0">
                <a:solidFill>
                  <a:srgbClr val="6B747B"/>
                </a:solidFill>
                <a:latin typeface="Calibri"/>
              </a:rPr>
              <a:t>Перегоны — функция BPR со степенью 4; перекрёстки — формула Уэбстера с поправкой на перегрузку. На узлы приходится 96–98 % задержек.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222492" y="3538728"/>
            <a:ext cx="5097780" cy="1792224"/>
          </a:xfrm>
          <a:prstGeom prst="rect">
            <a:avLst/>
          </a:prstGeom>
          <a:solidFill>
            <a:srgbClr val="F5F3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22492" y="3538728"/>
            <a:ext cx="5097780" cy="54864"/>
          </a:xfrm>
          <a:prstGeom prst="rect">
            <a:avLst/>
          </a:prstGeom>
          <a:solidFill>
            <a:srgbClr val="B850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15100" y="3758184"/>
            <a:ext cx="4512564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800" b="1" i="0">
                <a:solidFill>
                  <a:srgbClr val="1F2A33"/>
                </a:solidFill>
                <a:latin typeface="Cambria"/>
              </a:rPr>
              <a:t>Критерий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15100" y="4233672"/>
            <a:ext cx="4512564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400" b="0" i="0">
                <a:solidFill>
                  <a:srgbClr val="6B747B"/>
                </a:solidFill>
                <a:latin typeface="Calibri"/>
              </a:rPr>
              <a:t>Не суммарные задержки, а число заторовых мест: перекрёстки с d &gt; 2d₀, звенья с v/c &gt; 1 и суммарный избыток загрузки Q сверх единицы.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8680" y="5577840"/>
            <a:ext cx="10451592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1450" b="0" i="0">
                <a:solidFill>
                  <a:srgbClr val="6B747B"/>
                </a:solidFill>
                <a:latin typeface="Calibri"/>
              </a:rPr>
              <a:t>Оптимизация — перебор по сетке допустимых стартов с шагом 15 минут с полным пересчётом нагрузки сети; аддитивность потоков по группам позволяет не решать равновесие заново для каждого варианта.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384048"/>
            <a:ext cx="10451592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200"/>
              </a:spcAft>
            </a:pPr>
            <a:r>
              <a:rPr sz="1200" b="1" i="0">
                <a:solidFill>
                  <a:srgbClr val="B8504C"/>
                </a:solidFill>
                <a:latin typeface="Calibri"/>
              </a:rPr>
              <a:t>РЕЗУЛЬТАТЫ · РИС.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713232"/>
            <a:ext cx="10314432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4000"/>
              </a:lnSpc>
              <a:spcAft>
                <a:spcPts val="0"/>
              </a:spcAft>
            </a:pPr>
            <a:r>
              <a:rPr sz="2700" b="1" i="0">
                <a:solidFill>
                  <a:srgbClr val="1F2A33"/>
                </a:solidFill>
                <a:latin typeface="Cambria"/>
              </a:rPr>
              <a:t>Граф УДС с пассажирскими потоками в утренний пик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499616"/>
            <a:ext cx="1737360" cy="36576"/>
          </a:xfrm>
          <a:prstGeom prst="rect">
            <a:avLst/>
          </a:prstGeom>
          <a:solidFill>
            <a:srgbClr val="B850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018520" y="638251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600"/>
              </a:spcAft>
            </a:pPr>
            <a:r>
              <a:rPr sz="1100" b="0" i="0">
                <a:solidFill>
                  <a:srgbClr val="6B747B"/>
                </a:solidFill>
                <a:latin typeface="Calibri"/>
              </a:rPr>
              <a:t>8</a:t>
            </a:r>
          </a:p>
        </p:txBody>
      </p:sp>
      <p:pic>
        <p:nvPicPr>
          <p:cNvPr id="6" name="Picture 5" descr="fig1_netwo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0451" y="1481328"/>
            <a:ext cx="6777456" cy="437083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732520" y="1572768"/>
            <a:ext cx="2587752" cy="3200400"/>
          </a:xfrm>
          <a:prstGeom prst="rect">
            <a:avLst/>
          </a:prstGeom>
          <a:solidFill>
            <a:srgbClr val="F5F3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732520" y="1572768"/>
            <a:ext cx="45720" cy="3200400"/>
          </a:xfrm>
          <a:prstGeom prst="rect">
            <a:avLst/>
          </a:prstGeom>
          <a:solidFill>
            <a:srgbClr val="B850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961120" y="1773936"/>
            <a:ext cx="219456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B8504C"/>
                </a:solidFill>
                <a:latin typeface="Calibri"/>
              </a:rPr>
              <a:t>КАК ЧИТАТЬ КАРТУ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61120" y="2139696"/>
            <a:ext cx="214884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250" b="0" i="0">
                <a:solidFill>
                  <a:srgbClr val="6B747B"/>
                </a:solidFill>
                <a:latin typeface="Calibri"/>
              </a:rPr>
              <a:t>Толщина звена — расчётная интенсивность, авт/ч.</a:t>
            </a:r>
          </a:p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250" b="0" i="0">
                <a:solidFill>
                  <a:srgbClr val="6B747B"/>
                </a:solidFill>
                <a:latin typeface="Calibri"/>
              </a:rPr>
              <a:t/>
            </a:r>
          </a:p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250" b="0" i="0">
                <a:solidFill>
                  <a:srgbClr val="6B747B"/>
                </a:solidFill>
                <a:latin typeface="Calibri"/>
              </a:rPr>
              <a:t>Цвет — отношение потока к пропускной способности v/c: от свободного до перегруза.</a:t>
            </a:r>
          </a:p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250" b="0" i="0">
                <a:solidFill>
                  <a:srgbClr val="6B747B"/>
                </a:solidFill>
                <a:latin typeface="Calibri"/>
              </a:rPr>
              <a:t/>
            </a:r>
          </a:p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250" b="0" i="0">
                <a:solidFill>
                  <a:srgbClr val="6B747B"/>
                </a:solidFill>
                <a:latin typeface="Calibri"/>
              </a:rPr>
              <a:t>Слева — синхронный старт, справа — действующее расписание.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5943600"/>
            <a:ext cx="7452360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1400" b="0" i="0">
                <a:solidFill>
                  <a:srgbClr val="6B747B"/>
                </a:solidFill>
                <a:latin typeface="Calibri"/>
              </a:rPr>
              <a:t>Толщина звеньев — расчётная интенсивность, цвет — отношение v/c. Заторы концентрируются на радиальных направлениях (Юнусабад — Шайхантахур, Олмазор — Яккасарай, Сергели — Чилонзор), а не в деловом центре: школы и вузы стоят в жилых районах.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384048"/>
            <a:ext cx="10451592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200"/>
              </a:spcAft>
            </a:pPr>
            <a:r>
              <a:rPr sz="1200" b="1" i="0">
                <a:solidFill>
                  <a:srgbClr val="B8504C"/>
                </a:solidFill>
                <a:latin typeface="Calibri"/>
              </a:rPr>
              <a:t>РЕЗУЛЬТАТЫ · РИС.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713232"/>
            <a:ext cx="10314432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4000"/>
              </a:lnSpc>
              <a:spcAft>
                <a:spcPts val="0"/>
              </a:spcAft>
            </a:pPr>
            <a:r>
              <a:rPr sz="2700" b="1" i="0">
                <a:solidFill>
                  <a:srgbClr val="1F2A33"/>
                </a:solidFill>
                <a:latin typeface="Cambria"/>
              </a:rPr>
              <a:t>Пик нагрузки сдвинут относительно формального старта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499616"/>
            <a:ext cx="1737360" cy="36576"/>
          </a:xfrm>
          <a:prstGeom prst="rect">
            <a:avLst/>
          </a:prstGeom>
          <a:solidFill>
            <a:srgbClr val="B850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018520" y="638251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600"/>
              </a:spcAft>
            </a:pPr>
            <a:r>
              <a:rPr sz="1100" b="0" i="0">
                <a:solidFill>
                  <a:srgbClr val="6B747B"/>
                </a:solidFill>
                <a:latin typeface="Calibri"/>
              </a:rPr>
              <a:t>9</a:t>
            </a:r>
          </a:p>
        </p:txBody>
      </p:sp>
      <p:pic>
        <p:nvPicPr>
          <p:cNvPr id="6" name="Picture 5" descr="fig3_profil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1258" y="1417320"/>
            <a:ext cx="9084723" cy="44348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68680" y="5888736"/>
            <a:ext cx="9966960" cy="7132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450" b="0" i="0">
                <a:solidFill>
                  <a:srgbClr val="6B747B"/>
                </a:solidFill>
                <a:latin typeface="Calibri"/>
              </a:rPr>
              <a:t>Максимум въездов в кварталы приходится на 15–30 минут раньше объявленного начала занятий: подвоз детей и парковка перед корпусами. Сдвигать нужно не время звонка, а интервал прибытия — это и есть управляемая переменная расписания.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384048"/>
            <a:ext cx="10451592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200"/>
              </a:spcAft>
            </a:pPr>
            <a:r>
              <a:rPr sz="1200" b="1" i="0">
                <a:solidFill>
                  <a:srgbClr val="B8504C"/>
                </a:solidFill>
                <a:latin typeface="Calibri"/>
              </a:rPr>
              <a:t>РЕЗУЛЬТАТЫ · ТАБЛ.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713232"/>
            <a:ext cx="10314432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4000"/>
              </a:lnSpc>
              <a:spcAft>
                <a:spcPts val="0"/>
              </a:spcAft>
            </a:pPr>
            <a:r>
              <a:rPr sz="3100" b="1" i="0">
                <a:solidFill>
                  <a:srgbClr val="1F2A33"/>
                </a:solidFill>
                <a:latin typeface="Cambria"/>
              </a:rPr>
              <a:t>Сопоставление вариантов расписания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499616"/>
            <a:ext cx="1737360" cy="36576"/>
          </a:xfrm>
          <a:prstGeom prst="rect">
            <a:avLst/>
          </a:prstGeom>
          <a:solidFill>
            <a:srgbClr val="B850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018520" y="638251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600"/>
              </a:spcAft>
            </a:pPr>
            <a:r>
              <a:rPr sz="1100" b="0" i="0">
                <a:solidFill>
                  <a:srgbClr val="6B747B"/>
                </a:solidFill>
                <a:latin typeface="Calibri"/>
              </a:rPr>
              <a:t>10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68680" y="1572768"/>
          <a:ext cx="10360152" cy="356616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331720"/>
                <a:gridCol w="566928"/>
                <a:gridCol w="566928"/>
                <a:gridCol w="566928"/>
                <a:gridCol w="566928"/>
                <a:gridCol w="566928"/>
                <a:gridCol w="841248"/>
                <a:gridCol w="822960"/>
                <a:gridCol w="822960"/>
                <a:gridCol w="786384"/>
                <a:gridCol w="566928"/>
                <a:gridCol w="694944"/>
                <a:gridCol w="658368"/>
              </a:tblGrid>
              <a:tr h="73152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Сценарий</a:t>
                      </a:r>
                    </a:p>
                  </a:txBody>
                  <a:tcPr marL="54864" marR="54864" marT="18288" marB="18288" anchor="ctr">
                    <a:solidFill>
                      <a:srgbClr val="1F2A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Дошк.</a:t>
                      </a:r>
                    </a:p>
                  </a:txBody>
                  <a:tcPr marL="54864" marR="54864" marT="18288" marB="18288" anchor="ctr">
                    <a:solidFill>
                      <a:srgbClr val="1F2A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Шк. 1</a:t>
                      </a:r>
                    </a:p>
                  </a:txBody>
                  <a:tcPr marL="54864" marR="54864" marT="18288" marB="18288" anchor="ctr">
                    <a:solidFill>
                      <a:srgbClr val="1F2A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Шк. 2</a:t>
                      </a:r>
                    </a:p>
                  </a:txBody>
                  <a:tcPr marL="54864" marR="54864" marT="18288" marB="18288" anchor="ctr">
                    <a:solidFill>
                      <a:srgbClr val="1F2A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Колл.</a:t>
                      </a:r>
                    </a:p>
                  </a:txBody>
                  <a:tcPr marL="54864" marR="54864" marT="18288" marB="18288" anchor="ctr">
                    <a:solidFill>
                      <a:srgbClr val="1F2A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Вузы</a:t>
                      </a:r>
                    </a:p>
                  </a:txBody>
                  <a:tcPr marL="54864" marR="54864" marT="18288" marB="18288" anchor="ctr">
                    <a:solidFill>
                      <a:srgbClr val="1F2A3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Задержки,
авт·ч</a:t>
                      </a:r>
                    </a:p>
                  </a:txBody>
                  <a:tcPr marL="54864" marR="54864" marT="18288" marB="18288" anchor="ctr">
                    <a:solidFill>
                      <a:srgbClr val="1F2A3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07:30–
08:00</a:t>
                      </a:r>
                    </a:p>
                  </a:txBody>
                  <a:tcPr marL="54864" marR="54864" marT="18288" marB="18288" anchor="ctr">
                    <a:solidFill>
                      <a:srgbClr val="1F2A3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08:00–
08:30</a:t>
                      </a:r>
                    </a:p>
                  </a:txBody>
                  <a:tcPr marL="54864" marR="54864" marT="18288" marB="18288" anchor="ctr">
                    <a:solidFill>
                      <a:srgbClr val="1F2A3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Скорость,
км/ч</a:t>
                      </a:r>
                    </a:p>
                  </a:txBody>
                  <a:tcPr marL="54864" marR="54864" marT="18288" marB="18288" anchor="ctr">
                    <a:solidFill>
                      <a:srgbClr val="1F2A3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v/c
max</a:t>
                      </a:r>
                    </a:p>
                  </a:txBody>
                  <a:tcPr marL="54864" marR="54864" marT="18288" marB="18288" anchor="ctr">
                    <a:solidFill>
                      <a:srgbClr val="1F2A3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Перекр.
d &gt; 2d₀</a:t>
                      </a:r>
                    </a:p>
                  </a:txBody>
                  <a:tcPr marL="54864" marR="54864" marT="18288" marB="18288" anchor="ctr">
                    <a:solidFill>
                      <a:srgbClr val="1F2A3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Избыток
X</a:t>
                      </a:r>
                    </a:p>
                  </a:txBody>
                  <a:tcPr marL="54864" marR="54864" marT="18288" marB="18288" anchor="ctr">
                    <a:solidFill>
                      <a:srgbClr val="1F2A33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A. Синхронный старт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08:00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08:00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08:00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08:00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08:00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2 977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1 964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1 322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23,71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2,48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11,1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B. Действующее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08:00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08:00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08:00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08:30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09:00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3 092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2 137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1 644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23,18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2,97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15,8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C. Ручная сдвижка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07:30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08:00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08:45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08:30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09:30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3 132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1 974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1 668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23,00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2,82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16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14,0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D. Минимум задержек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07:00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07:45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07:30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08:00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10:00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2 910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1 563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1 321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24,03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2,48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0">
                          <a:solidFill>
                            <a:srgbClr val="1F2A33"/>
                          </a:solidFill>
                          <a:latin typeface="Calibri"/>
                        </a:rPr>
                        <a:t>10,2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1F2A33"/>
                          </a:solidFill>
                          <a:latin typeface="Calibri"/>
                        </a:rPr>
                        <a:t>E. Рекомендуемое</a:t>
                      </a:r>
                    </a:p>
                  </a:txBody>
                  <a:tcPr marL="54864" marR="54864" marT="18288" marB="18288" anchor="ctr">
                    <a:solidFill>
                      <a:srgbClr val="E8E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1F2A33"/>
                          </a:solidFill>
                          <a:latin typeface="Calibri"/>
                        </a:rPr>
                        <a:t>07:15</a:t>
                      </a:r>
                    </a:p>
                  </a:txBody>
                  <a:tcPr marL="54864" marR="54864" marT="18288" marB="18288" anchor="ctr">
                    <a:solidFill>
                      <a:srgbClr val="E8E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1F2A33"/>
                          </a:solidFill>
                          <a:latin typeface="Calibri"/>
                        </a:rPr>
                        <a:t>08:30</a:t>
                      </a:r>
                    </a:p>
                  </a:txBody>
                  <a:tcPr marL="54864" marR="54864" marT="18288" marB="18288" anchor="ctr">
                    <a:solidFill>
                      <a:srgbClr val="E8E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1F2A33"/>
                          </a:solidFill>
                          <a:latin typeface="Calibri"/>
                        </a:rPr>
                        <a:t>08:15</a:t>
                      </a:r>
                    </a:p>
                  </a:txBody>
                  <a:tcPr marL="54864" marR="54864" marT="18288" marB="18288" anchor="ctr">
                    <a:solidFill>
                      <a:srgbClr val="E8E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1F2A33"/>
                          </a:solidFill>
                          <a:latin typeface="Calibri"/>
                        </a:rPr>
                        <a:t>08:00</a:t>
                      </a:r>
                    </a:p>
                  </a:txBody>
                  <a:tcPr marL="54864" marR="54864" marT="18288" marB="18288" anchor="ctr">
                    <a:solidFill>
                      <a:srgbClr val="E8EEE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1F2A33"/>
                          </a:solidFill>
                          <a:latin typeface="Calibri"/>
                        </a:rPr>
                        <a:t>10:00</a:t>
                      </a:r>
                    </a:p>
                  </a:txBody>
                  <a:tcPr marL="54864" marR="54864" marT="18288" marB="18288" anchor="ctr">
                    <a:solidFill>
                      <a:srgbClr val="E8EEE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1F2A33"/>
                          </a:solidFill>
                          <a:latin typeface="Calibri"/>
                        </a:rPr>
                        <a:t>3 013</a:t>
                      </a:r>
                    </a:p>
                  </a:txBody>
                  <a:tcPr marL="54864" marR="54864" marT="18288" marB="18288" anchor="ctr">
                    <a:solidFill>
                      <a:srgbClr val="E8EEE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1F2A33"/>
                          </a:solidFill>
                          <a:latin typeface="Calibri"/>
                        </a:rPr>
                        <a:t>1 839</a:t>
                      </a:r>
                    </a:p>
                  </a:txBody>
                  <a:tcPr marL="54864" marR="54864" marT="18288" marB="18288" anchor="ctr">
                    <a:solidFill>
                      <a:srgbClr val="E8EEE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1F2A33"/>
                          </a:solidFill>
                          <a:latin typeface="Calibri"/>
                        </a:rPr>
                        <a:t>1 480</a:t>
                      </a:r>
                    </a:p>
                  </a:txBody>
                  <a:tcPr marL="54864" marR="54864" marT="18288" marB="18288" anchor="ctr">
                    <a:solidFill>
                      <a:srgbClr val="E8EEE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1F2A33"/>
                          </a:solidFill>
                          <a:latin typeface="Calibri"/>
                        </a:rPr>
                        <a:t>23,54</a:t>
                      </a:r>
                    </a:p>
                  </a:txBody>
                  <a:tcPr marL="54864" marR="54864" marT="18288" marB="18288" anchor="ctr">
                    <a:solidFill>
                      <a:srgbClr val="E8EEE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1F2A33"/>
                          </a:solidFill>
                          <a:latin typeface="Calibri"/>
                        </a:rPr>
                        <a:t>2,48</a:t>
                      </a:r>
                    </a:p>
                  </a:txBody>
                  <a:tcPr marL="54864" marR="54864" marT="18288" marB="18288" anchor="ctr">
                    <a:solidFill>
                      <a:srgbClr val="E8EEE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1F2A33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54864" marR="54864" marT="18288" marB="18288" anchor="ctr">
                    <a:solidFill>
                      <a:srgbClr val="E8EEE6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1F2A33"/>
                          </a:solidFill>
                          <a:latin typeface="Calibri"/>
                        </a:rPr>
                        <a:t>9,2</a:t>
                      </a:r>
                    </a:p>
                  </a:txBody>
                  <a:tcPr marL="54864" marR="54864" marT="18288" marB="18288" anchor="ctr">
                    <a:solidFill>
                      <a:srgbClr val="E8EEE6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68680" y="5358384"/>
            <a:ext cx="6949440" cy="1371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400" b="0" i="0">
                <a:solidFill>
                  <a:srgbClr val="1F2A33"/>
                </a:solidFill>
                <a:latin typeface="Calibri"/>
              </a:rPr>
              <a:t>Сценарий A воспроизводит «одновременный старт» — предложение, с которого началась дискуссия: он лучше действующего по перекрёсткам, но концентрирует поток в одном интервале. Сценарий C показывает, что ручное разведение занятий без модели не помогает: новый пик в 08:45 складывается из сдвинутых школ и вузовского потока.</a:t>
            </a:r>
          </a:p>
        </p:txBody>
      </p:sp>
      <p:sp>
        <p:nvSpPr>
          <p:cNvPr id="8" name="Rectangle 7"/>
          <p:cNvSpPr/>
          <p:nvPr/>
        </p:nvSpPr>
        <p:spPr>
          <a:xfrm>
            <a:off x="7955279" y="5321808"/>
            <a:ext cx="3383280" cy="1316736"/>
          </a:xfrm>
          <a:prstGeom prst="rect">
            <a:avLst/>
          </a:prstGeom>
          <a:solidFill>
            <a:srgbClr val="E8E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955279" y="5321808"/>
            <a:ext cx="45720" cy="1316736"/>
          </a:xfrm>
          <a:prstGeom prst="rect">
            <a:avLst/>
          </a:prstGeom>
          <a:solidFill>
            <a:srgbClr val="B850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600" y="5477256"/>
            <a:ext cx="301752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350" b="0" i="0">
                <a:solidFill>
                  <a:srgbClr val="1F2A33"/>
                </a:solidFill>
                <a:latin typeface="Calibri"/>
              </a:rPr>
              <a:t>D даёт 2 910 авт·ч (−5,9 %), но требует старта школ в 07:30–07:45: подъём детей в 06:15. Принят E как компромисс, D — нижняя граница достижимого.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384048"/>
            <a:ext cx="10451592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200"/>
              </a:spcAft>
            </a:pPr>
            <a:r>
              <a:rPr sz="1200" b="1" i="0">
                <a:solidFill>
                  <a:srgbClr val="B8504C"/>
                </a:solidFill>
                <a:latin typeface="Calibri"/>
              </a:rPr>
              <a:t>РЕЗУЛЬТАТ ОПТИМИЗАЦИИ · РИС.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713232"/>
            <a:ext cx="10314432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4000"/>
              </a:lnSpc>
              <a:spcAft>
                <a:spcPts val="0"/>
              </a:spcAft>
            </a:pPr>
            <a:r>
              <a:rPr sz="3100" b="1" i="0">
                <a:solidFill>
                  <a:srgbClr val="1F2A33"/>
                </a:solidFill>
                <a:latin typeface="Cambria"/>
              </a:rPr>
              <a:t>Рекомендуемый ступенчатый график старта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499616"/>
            <a:ext cx="1737360" cy="36576"/>
          </a:xfrm>
          <a:prstGeom prst="rect">
            <a:avLst/>
          </a:prstGeom>
          <a:solidFill>
            <a:srgbClr val="B850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018520" y="638251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600"/>
              </a:spcAft>
            </a:pPr>
            <a:r>
              <a:rPr sz="1100" b="0" i="0">
                <a:solidFill>
                  <a:srgbClr val="6B747B"/>
                </a:solidFill>
                <a:latin typeface="Calibri"/>
              </a:rPr>
              <a:t>11</a:t>
            </a:r>
          </a:p>
        </p:txBody>
      </p:sp>
      <p:pic>
        <p:nvPicPr>
          <p:cNvPr id="6" name="Picture 5" descr="fig5_sched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14" y="1481328"/>
            <a:ext cx="7265323" cy="3154680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868680" y="4846320"/>
          <a:ext cx="5943600" cy="180594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743200"/>
                <a:gridCol w="914400"/>
                <a:gridCol w="914400"/>
                <a:gridCol w="1371600"/>
              </a:tblGrid>
              <a:tr h="36576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150" b="1">
                          <a:solidFill>
                            <a:srgbClr val="FFFFFF"/>
                          </a:solidFill>
                          <a:latin typeface="Calibri"/>
                        </a:rPr>
                        <a:t>Группа</a:t>
                      </a:r>
                    </a:p>
                  </a:txBody>
                  <a:tcPr marL="54864" marR="54864" marT="18288" marB="18288" anchor="ctr">
                    <a:solidFill>
                      <a:srgbClr val="1F2A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50" b="1">
                          <a:solidFill>
                            <a:srgbClr val="FFFFFF"/>
                          </a:solidFill>
                          <a:latin typeface="Calibri"/>
                        </a:rPr>
                        <a:t>Старт</a:t>
                      </a:r>
                    </a:p>
                  </a:txBody>
                  <a:tcPr marL="54864" marR="54864" marT="18288" marB="18288" anchor="ctr">
                    <a:solidFill>
                      <a:srgbClr val="1F2A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50" b="1">
                          <a:solidFill>
                            <a:srgbClr val="FFFFFF"/>
                          </a:solidFill>
                          <a:latin typeface="Calibri"/>
                        </a:rPr>
                        <a:t>Было</a:t>
                      </a:r>
                    </a:p>
                  </a:txBody>
                  <a:tcPr marL="54864" marR="54864" marT="18288" marB="18288" anchor="ctr">
                    <a:solidFill>
                      <a:srgbClr val="1F2A3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50" b="1">
                          <a:solidFill>
                            <a:srgbClr val="FFFFFF"/>
                          </a:solidFill>
                          <a:latin typeface="Calibri"/>
                        </a:rPr>
                        <a:t>Сдвиг</a:t>
                      </a:r>
                    </a:p>
                  </a:txBody>
                  <a:tcPr marL="54864" marR="54864" marT="18288" marB="18288" anchor="ctr">
                    <a:solidFill>
                      <a:srgbClr val="1F2A33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50" b="0">
                          <a:solidFill>
                            <a:srgbClr val="1F2A33"/>
                          </a:solidFill>
                          <a:latin typeface="Calibri"/>
                        </a:rPr>
                        <a:t>Дошкольные организации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350" b="0">
                          <a:solidFill>
                            <a:srgbClr val="1F2A33"/>
                          </a:solidFill>
                          <a:latin typeface="Calibri"/>
                        </a:rPr>
                        <a:t>07:15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350" b="0">
                          <a:solidFill>
                            <a:srgbClr val="1F2A33"/>
                          </a:solidFill>
                          <a:latin typeface="Calibri"/>
                        </a:rPr>
                        <a:t>08:00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350" b="0">
                          <a:solidFill>
                            <a:srgbClr val="1F2A33"/>
                          </a:solidFill>
                          <a:latin typeface="Calibri"/>
                        </a:rPr>
                        <a:t>−45 мин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50" b="0">
                          <a:solidFill>
                            <a:srgbClr val="1F2A33"/>
                          </a:solidFill>
                          <a:latin typeface="Calibri"/>
                        </a:rPr>
                        <a:t>Школы, группа 2 (55 %)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350" b="0">
                          <a:solidFill>
                            <a:srgbClr val="1F2A33"/>
                          </a:solidFill>
                          <a:latin typeface="Calibri"/>
                        </a:rPr>
                        <a:t>08:15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350" b="0">
                          <a:solidFill>
                            <a:srgbClr val="1F2A33"/>
                          </a:solidFill>
                          <a:latin typeface="Calibri"/>
                        </a:rPr>
                        <a:t>08:00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350" b="0">
                          <a:solidFill>
                            <a:srgbClr val="1F2A33"/>
                          </a:solidFill>
                          <a:latin typeface="Calibri"/>
                        </a:rPr>
                        <a:t>+15 мин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50" b="0">
                          <a:solidFill>
                            <a:srgbClr val="1F2A33"/>
                          </a:solidFill>
                          <a:latin typeface="Calibri"/>
                        </a:rPr>
                        <a:t>Школы, группа 1 (45 %)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350" b="0">
                          <a:solidFill>
                            <a:srgbClr val="1F2A33"/>
                          </a:solidFill>
                          <a:latin typeface="Calibri"/>
                        </a:rPr>
                        <a:t>08:30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350" b="0">
                          <a:solidFill>
                            <a:srgbClr val="1F2A33"/>
                          </a:solidFill>
                          <a:latin typeface="Calibri"/>
                        </a:rPr>
                        <a:t>08:00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350" b="0">
                          <a:solidFill>
                            <a:srgbClr val="1F2A33"/>
                          </a:solidFill>
                          <a:latin typeface="Calibri"/>
                        </a:rPr>
                        <a:t>+30 мин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50" b="0">
                          <a:solidFill>
                            <a:srgbClr val="1F2A33"/>
                          </a:solidFill>
                          <a:latin typeface="Calibri"/>
                        </a:rPr>
                        <a:t>Колледжи и техникумы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350" b="0">
                          <a:solidFill>
                            <a:srgbClr val="1F2A33"/>
                          </a:solidFill>
                          <a:latin typeface="Calibri"/>
                        </a:rPr>
                        <a:t>08:00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350" b="0">
                          <a:solidFill>
                            <a:srgbClr val="1F2A33"/>
                          </a:solidFill>
                          <a:latin typeface="Calibri"/>
                        </a:rPr>
                        <a:t>08:30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350" b="0">
                          <a:solidFill>
                            <a:srgbClr val="1F2A33"/>
                          </a:solidFill>
                          <a:latin typeface="Calibri"/>
                        </a:rPr>
                        <a:t>−30 мин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</a:tr>
              <a:tr h="28803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50" b="0">
                          <a:solidFill>
                            <a:srgbClr val="1F2A33"/>
                          </a:solidFill>
                          <a:latin typeface="Calibri"/>
                        </a:rPr>
                        <a:t>Вузы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350" b="0">
                          <a:solidFill>
                            <a:srgbClr val="1F2A33"/>
                          </a:solidFill>
                          <a:latin typeface="Calibri"/>
                        </a:rPr>
                        <a:t>10:00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350" b="0">
                          <a:solidFill>
                            <a:srgbClr val="1F2A33"/>
                          </a:solidFill>
                          <a:latin typeface="Calibri"/>
                        </a:rPr>
                        <a:t>09:00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350" b="0">
                          <a:solidFill>
                            <a:srgbClr val="1F2A33"/>
                          </a:solidFill>
                          <a:latin typeface="Calibri"/>
                        </a:rPr>
                        <a:t>+60 мин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178040" y="4846320"/>
            <a:ext cx="4114800" cy="1737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1400" b="0" i="0">
                <a:solidFill>
                  <a:srgbClr val="1F2A33"/>
                </a:solidFill>
                <a:latin typeface="Calibri"/>
              </a:rPr>
              <a:t>Сдвиги несимметричны и по знаку, и по величине. Раньше всех уходят дошкольные организации — их подвоз идёт в свободную сеть. Позже всех — вузы: вынос за пределы трудового пика 08:15–09:15 даёт основной выигрыш.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384048"/>
            <a:ext cx="10451592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200"/>
              </a:spcAft>
            </a:pPr>
            <a:r>
              <a:rPr sz="1200" b="1" i="0">
                <a:solidFill>
                  <a:srgbClr val="B8504C"/>
                </a:solidFill>
                <a:latin typeface="Calibri"/>
              </a:rPr>
              <a:t>ИНТЕРПРЕТАЦИЯ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713232"/>
            <a:ext cx="10314432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4000"/>
              </a:lnSpc>
              <a:spcAft>
                <a:spcPts val="0"/>
              </a:spcAft>
            </a:pPr>
            <a:r>
              <a:rPr sz="3100" b="1" i="0">
                <a:solidFill>
                  <a:srgbClr val="1F2A33"/>
                </a:solidFill>
                <a:latin typeface="Cambria"/>
              </a:rPr>
              <a:t>Почему 15-минутный шаг даёт эффект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499616"/>
            <a:ext cx="1737360" cy="36576"/>
          </a:xfrm>
          <a:prstGeom prst="rect">
            <a:avLst/>
          </a:prstGeom>
          <a:solidFill>
            <a:srgbClr val="B850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018520" y="638251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600"/>
              </a:spcAft>
            </a:pPr>
            <a:r>
              <a:rPr sz="1100" b="0" i="0">
                <a:solidFill>
                  <a:srgbClr val="6B747B"/>
                </a:solidFill>
                <a:latin typeface="Calibri"/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572768"/>
            <a:ext cx="63093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B8504C"/>
                </a:solidFill>
                <a:latin typeface="Calibri"/>
              </a:rPr>
              <a:t>Задержка на перегоне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1901952"/>
            <a:ext cx="640080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0" i="0">
                <a:solidFill>
                  <a:srgbClr val="1F2A33"/>
                </a:solidFill>
                <a:latin typeface="Cambria"/>
              </a:rPr>
              <a:t>t = t₀ · [1 + 0,15 · (q / C)⁴]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97480"/>
            <a:ext cx="6309360" cy="2194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1600" b="0" i="0">
                <a:solidFill>
                  <a:srgbClr val="1F2A33"/>
                </a:solidFill>
                <a:latin typeface="Calibri"/>
              </a:rPr>
              <a:t>Степень 4 делает функцию почти вертикальной у границы пропускной способности. При q/C = 0,9 добавка к времени хода — 10 %, при 1,3 — уже 185 %. Снижение загрузки с 1,3 до 0,9 снимает затор целиком, хотя суммарный поток меняется на 6 %.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675120" y="1572768"/>
          <a:ext cx="4663440" cy="407822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240280"/>
                <a:gridCol w="786384"/>
                <a:gridCol w="786384"/>
                <a:gridCol w="850392"/>
              </a:tblGrid>
              <a:tr h="67665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Показатель</a:t>
                      </a:r>
                    </a:p>
                  </a:txBody>
                  <a:tcPr marL="54864" marR="54864" marT="18288" marB="18288" anchor="ctr">
                    <a:solidFill>
                      <a:srgbClr val="1F2A3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marL="54864" marR="54864" marT="18288" marB="18288" anchor="ctr">
                    <a:solidFill>
                      <a:srgbClr val="1F2A3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E</a:t>
                      </a:r>
                    </a:p>
                  </a:txBody>
                  <a:tcPr marL="54864" marR="54864" marT="18288" marB="18288" anchor="ctr">
                    <a:solidFill>
                      <a:srgbClr val="1F2A3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Δ</a:t>
                      </a:r>
                    </a:p>
                  </a:txBody>
                  <a:tcPr marL="54864" marR="54864" marT="18288" marB="18288" anchor="ctr">
                    <a:solidFill>
                      <a:srgbClr val="1F2A33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Число перекрёстков с d &gt; 2d₀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−56 %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Звеньев с v/c &gt; 1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−20 %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Избыток загрузки Q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15,8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9,2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−42 %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Поток на звеньях в пиковом
интервале, тыс. авт/ч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322,6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250,9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−22,3 %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Суммарные задержки, авт·ч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3 092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3 013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−2,6 %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Средняя скорость, км/ч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23,18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23,54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+1,6 %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675120" y="5760720"/>
            <a:ext cx="4663440" cy="685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4000"/>
              </a:lnSpc>
              <a:spcAft>
                <a:spcPts val="0"/>
              </a:spcAft>
            </a:pPr>
            <a:r>
              <a:rPr sz="1350" b="0" i="0">
                <a:solidFill>
                  <a:srgbClr val="6B747B"/>
                </a:solidFill>
                <a:latin typeface="Calibri"/>
              </a:rPr>
              <a:t>Δ — изменение варианта E относительно B; поток и задержки — за интервал 07:30–08:30.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5577840"/>
            <a:ext cx="6035040" cy="1051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spcAft>
                <a:spcPts val="0"/>
              </a:spcAft>
            </a:pPr>
            <a:r>
              <a:rPr sz="1500" b="0" i="0">
                <a:solidFill>
                  <a:srgbClr val="6B747B"/>
                </a:solidFill>
                <a:latin typeface="Calibri"/>
              </a:rPr>
              <a:t>Отсюда и расхождение между двумя метриками: суммарные задержки меняются слабо, а число мест, где сеть работает за пределом пропускной способности, сокращается вдвое. Для задачи «убрать пробки» вторая метрика — целевая.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384048"/>
            <a:ext cx="10451592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200"/>
              </a:spcAft>
            </a:pPr>
            <a:r>
              <a:rPr sz="1200" b="1" i="0">
                <a:solidFill>
                  <a:srgbClr val="B8504C"/>
                </a:solidFill>
                <a:latin typeface="Calibri"/>
              </a:rPr>
              <a:t>ПРОВЕРКА · ТАБЛ.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713232"/>
            <a:ext cx="10314432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4000"/>
              </a:lnSpc>
              <a:spcAft>
                <a:spcPts val="0"/>
              </a:spcAft>
            </a:pPr>
            <a:r>
              <a:rPr sz="3100" b="1" i="0">
                <a:solidFill>
                  <a:srgbClr val="1F2A33"/>
                </a:solidFill>
                <a:latin typeface="Cambria"/>
              </a:rPr>
              <a:t>Устойчивость результата к параметрам модели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499616"/>
            <a:ext cx="1737360" cy="36576"/>
          </a:xfrm>
          <a:prstGeom prst="rect">
            <a:avLst/>
          </a:prstGeom>
          <a:solidFill>
            <a:srgbClr val="B850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018520" y="638251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600"/>
              </a:spcAft>
            </a:pPr>
            <a:r>
              <a:rPr sz="1100" b="0" i="0">
                <a:solidFill>
                  <a:srgbClr val="6B747B"/>
                </a:solidFill>
                <a:latin typeface="Calibri"/>
              </a:rPr>
              <a:t>13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68680" y="1600200"/>
          <a:ext cx="10451592" cy="405993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926080"/>
                <a:gridCol w="1325880"/>
                <a:gridCol w="1325880"/>
                <a:gridCol w="1325880"/>
                <a:gridCol w="1207008"/>
                <a:gridCol w="1207008"/>
                <a:gridCol w="1133856"/>
              </a:tblGrid>
              <a:tr h="76809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Конфигурация</a:t>
                      </a:r>
                    </a:p>
                  </a:txBody>
                  <a:tcPr marL="54864" marR="54864" marT="18288" marB="18288" anchor="ctr">
                    <a:solidFill>
                      <a:srgbClr val="1F2A3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Задержки B,
авт·ч</a:t>
                      </a:r>
                    </a:p>
                  </a:txBody>
                  <a:tcPr marL="54864" marR="54864" marT="18288" marB="18288" anchor="ctr">
                    <a:solidFill>
                      <a:srgbClr val="1F2A3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Задержки D,
авт·ч</a:t>
                      </a:r>
                    </a:p>
                  </a:txBody>
                  <a:tcPr marL="54864" marR="54864" marT="18288" marB="18288" anchor="ctr">
                    <a:solidFill>
                      <a:srgbClr val="1F2A3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Задержки E,
авт·ч</a:t>
                      </a:r>
                    </a:p>
                  </a:txBody>
                  <a:tcPr marL="54864" marR="54864" marT="18288" marB="18288" anchor="ctr">
                    <a:solidFill>
                      <a:srgbClr val="1F2A3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Снижение D, %</a:t>
                      </a:r>
                    </a:p>
                  </a:txBody>
                  <a:tcPr marL="54864" marR="54864" marT="18288" marB="18288" anchor="ctr">
                    <a:solidFill>
                      <a:srgbClr val="1F2A3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Снижение E, %</a:t>
                      </a:r>
                    </a:p>
                  </a:txBody>
                  <a:tcPr marL="54864" marR="54864" marT="18288" marB="18288" anchor="ctr">
                    <a:solidFill>
                      <a:srgbClr val="1F2A33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Меньше перекрёстков
с перегрузкой, %</a:t>
                      </a:r>
                    </a:p>
                  </a:txBody>
                  <a:tcPr marL="54864" marR="54864" marT="18288" marB="18288" anchor="ctr">
                    <a:solidFill>
                      <a:srgbClr val="1F2A33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Базовая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3 092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2 910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3 013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5,9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2,6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43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Подвоз на автомобиле 0,20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2 999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2 842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2 908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5,2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3,0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Подвоз на автомобиле 0,40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3 196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2 983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3 126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6,7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2,2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Фоновый спрос −30 %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1 974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1 877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1 933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4,9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2,1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54864" marR="54864" marT="18288" marB="18288" anchor="ctr">
                    <a:solidFill>
                      <a:srgbClr val="F5F3F0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Фоновый спрос +30 %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4 651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4 361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4 526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6,2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2,7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</a:pPr>
                      <a:r>
                        <a:rPr sz="1450" b="0">
                          <a:solidFill>
                            <a:srgbClr val="1F2A33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54864" marR="54864" marT="18288" marB="18288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68680" y="5760720"/>
            <a:ext cx="10451592" cy="9601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550" b="0" i="0">
                <a:solidFill>
                  <a:srgbClr val="1F2A33"/>
                </a:solidFill>
                <a:latin typeface="Calibri"/>
              </a:rPr>
              <a:t>Знак и порядок эффекта сохраняются во всех пяти конфигурациях: снижение задержек 2,1–3,0 % для E, 4,9–6,7 % для D, сокращение числа перегруженных узлов на 21–43 %. Разброс меньше, чем разница между сценариями, — вывод о превосходстве ступенчатого графика не зависит от точности оценки доли автомобильного подвоза.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384048"/>
            <a:ext cx="10451592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200"/>
              </a:spcAft>
            </a:pPr>
            <a:r>
              <a:rPr sz="1200" b="1" i="0">
                <a:solidFill>
                  <a:srgbClr val="B8504C"/>
                </a:solidFill>
                <a:latin typeface="Calibri"/>
              </a:rPr>
              <a:t>ВЫВОДЫ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713232"/>
            <a:ext cx="10314432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4000"/>
              </a:lnSpc>
              <a:spcAft>
                <a:spcPts val="0"/>
              </a:spcAft>
            </a:pPr>
            <a:r>
              <a:rPr sz="3100" b="1" i="0">
                <a:solidFill>
                  <a:srgbClr val="1F2A33"/>
                </a:solidFill>
                <a:latin typeface="Cambria"/>
              </a:rPr>
              <a:t>Что следует из расчёта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499616"/>
            <a:ext cx="1737360" cy="36576"/>
          </a:xfrm>
          <a:prstGeom prst="rect">
            <a:avLst/>
          </a:prstGeom>
          <a:solidFill>
            <a:srgbClr val="B850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018520" y="638251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600"/>
              </a:spcAft>
            </a:pPr>
            <a:r>
              <a:rPr sz="1100" b="0" i="0">
                <a:solidFill>
                  <a:srgbClr val="6B747B"/>
                </a:solidFill>
                <a:latin typeface="Calibri"/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645920"/>
            <a:ext cx="50292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900" b="1" i="0">
                <a:solidFill>
                  <a:srgbClr val="B8504C"/>
                </a:solidFill>
                <a:latin typeface="Cambria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35607" y="1618488"/>
            <a:ext cx="9811512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750" b="0" i="0">
                <a:solidFill>
                  <a:srgbClr val="1F2A33"/>
                </a:solidFill>
                <a:latin typeface="Calibri"/>
              </a:rPr>
              <a:t>Учебный пик управляем по времени и сопоставим по масштабу с трудовым: 1,06 млн обучающихся, 209 тыс. автомобильных поездок в сутки.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706624"/>
            <a:ext cx="50292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900" b="1" i="0">
                <a:solidFill>
                  <a:srgbClr val="B8504C"/>
                </a:solidFill>
                <a:latin typeface="Cambria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35607" y="2679192"/>
            <a:ext cx="9811512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750" b="0" i="0">
                <a:solidFill>
                  <a:srgbClr val="1F2A33"/>
                </a:solidFill>
                <a:latin typeface="Calibri"/>
              </a:rPr>
              <a:t>Действующее расписание концентрирует 68,3 % контингента на 08:00 (HHI 0,559). Это и есть источник заторовой загрузки, а не общий рост автомобилизации.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3767328"/>
            <a:ext cx="50292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900" b="1" i="0">
                <a:solidFill>
                  <a:srgbClr val="B8504C"/>
                </a:solidFill>
                <a:latin typeface="Cambria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35607" y="3739896"/>
            <a:ext cx="9811512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750" b="0" i="0">
                <a:solidFill>
                  <a:srgbClr val="1F2A33"/>
                </a:solidFill>
                <a:latin typeface="Calibri"/>
              </a:rPr>
              <a:t>Ступенчатый график со сдвигом групп на 15–60 минут сокращает число перегруженных перекрёстков с 18 до 8, избыток загрузки — на 42 %, поток на звеньях в пиковом интервале — на 22,3 %.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4828032"/>
            <a:ext cx="50292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900" b="1" i="0">
                <a:solidFill>
                  <a:srgbClr val="B8504C"/>
                </a:solidFill>
                <a:latin typeface="Cambria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35607" y="4800600"/>
            <a:ext cx="9811512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750" b="0" i="0">
                <a:solidFill>
                  <a:srgbClr val="1F2A33"/>
                </a:solidFill>
                <a:latin typeface="Calibri"/>
              </a:rPr>
              <a:t>Разведение занятий по времени само по себе не помогает: варианты B и C ухудшают обстановку. Эффект даёт только согласование сдвигов между группами и с трудовым пиком.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5888736"/>
            <a:ext cx="50292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900" b="1" i="0">
                <a:solidFill>
                  <a:srgbClr val="B8504C"/>
                </a:solidFill>
                <a:latin typeface="Cambria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35607" y="5861304"/>
            <a:ext cx="9811512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6000"/>
              </a:lnSpc>
              <a:spcAft>
                <a:spcPts val="0"/>
              </a:spcAft>
            </a:pPr>
            <a:r>
              <a:rPr sz="1750" b="0" i="0">
                <a:solidFill>
                  <a:srgbClr val="1F2A33"/>
                </a:solidFill>
                <a:latin typeface="Calibri"/>
              </a:rPr>
              <a:t>Наиболее уязвимы вузы: сдвиг на 09:00 наложил их поток на трудовой максимум 08:45. Вынос вузов на 10:00 и разведение школ по двум стартам снимает наложение.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384048"/>
            <a:ext cx="10451592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200"/>
              </a:spcAft>
            </a:pPr>
            <a:r>
              <a:rPr sz="1200" b="1" i="0">
                <a:solidFill>
                  <a:srgbClr val="B8504C"/>
                </a:solidFill>
                <a:latin typeface="Calibri"/>
              </a:rPr>
              <a:t>ОБСУЖДЕНИЕ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713232"/>
            <a:ext cx="10314432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4000"/>
              </a:lnSpc>
              <a:spcAft>
                <a:spcPts val="0"/>
              </a:spcAft>
            </a:pPr>
            <a:r>
              <a:rPr sz="3100" b="1" i="0">
                <a:solidFill>
                  <a:srgbClr val="1F2A33"/>
                </a:solidFill>
                <a:latin typeface="Cambria"/>
              </a:rPr>
              <a:t>Ограничения и следующий шаг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499616"/>
            <a:ext cx="1737360" cy="36576"/>
          </a:xfrm>
          <a:prstGeom prst="rect">
            <a:avLst/>
          </a:prstGeom>
          <a:solidFill>
            <a:srgbClr val="B850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018520" y="638251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8000"/>
              </a:lnSpc>
              <a:spcAft>
                <a:spcPts val="600"/>
              </a:spcAft>
            </a:pPr>
            <a:r>
              <a:rPr sz="1100" b="0" i="0">
                <a:solidFill>
                  <a:srgbClr val="6B747B"/>
                </a:solidFill>
                <a:latin typeface="Calibri"/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572768"/>
            <a:ext cx="507492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50" b="1" i="0">
                <a:solidFill>
                  <a:srgbClr val="B8504C"/>
                </a:solidFill>
                <a:latin typeface="Calibri"/>
              </a:rPr>
              <a:t>ЧЕГО МОДЕЛЬ НЕ УЧИТЫВАЕТ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1975104"/>
            <a:ext cx="5120640" cy="320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46000"/>
              </a:lnSpc>
              <a:spcAft>
                <a:spcPts val="1100"/>
              </a:spcAft>
            </a:pPr>
            <a:r>
              <a:rPr sz="1550" b="0" i="0">
                <a:solidFill>
                  <a:srgbClr val="1F2A33"/>
                </a:solidFill>
                <a:latin typeface="Calibri"/>
              </a:rPr>
              <a:t>· Вечерний пик и вторая смена: расчёт ограничен интервалом 06:00–10:00.</a:t>
            </a:r>
          </a:p>
          <a:p>
            <a:pPr algn="l">
              <a:lnSpc>
                <a:spcPct val="146000"/>
              </a:lnSpc>
              <a:spcAft>
                <a:spcPts val="1100"/>
              </a:spcAft>
            </a:pPr>
            <a:r>
              <a:rPr sz="1550" b="0" i="0">
                <a:solidFill>
                  <a:srgbClr val="1F2A33"/>
                </a:solidFill>
                <a:latin typeface="Calibri"/>
              </a:rPr>
              <a:t>· Выбор школы и вуза: корреспонденции заданы гравитационно, без учёта фактического распределения по заявлениям.</a:t>
            </a:r>
          </a:p>
          <a:p>
            <a:pPr algn="l">
              <a:lnSpc>
                <a:spcPct val="146000"/>
              </a:lnSpc>
              <a:spcAft>
                <a:spcPts val="1100"/>
              </a:spcAft>
            </a:pPr>
            <a:r>
              <a:rPr sz="1550" b="0" i="0">
                <a:solidFill>
                  <a:srgbClr val="1F2A33"/>
                </a:solidFill>
                <a:latin typeface="Calibri"/>
              </a:rPr>
              <a:t>· Пересадочные поездки на общественном транспорте и их реакцию на сдвиг старта.</a:t>
            </a:r>
          </a:p>
          <a:p>
            <a:pPr algn="l">
              <a:lnSpc>
                <a:spcPct val="146000"/>
              </a:lnSpc>
              <a:spcAft>
                <a:spcPts val="1100"/>
              </a:spcAft>
            </a:pPr>
            <a:r>
              <a:rPr sz="1550" b="0" i="0">
                <a:solidFill>
                  <a:srgbClr val="1F2A33"/>
                </a:solidFill>
                <a:latin typeface="Calibri"/>
              </a:rPr>
              <a:t>· Сезонность и дни с изменённым расписанием.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7920" y="1536192"/>
            <a:ext cx="5120640" cy="3749039"/>
          </a:xfrm>
          <a:prstGeom prst="rect">
            <a:avLst/>
          </a:prstGeom>
          <a:solidFill>
            <a:srgbClr val="F5F3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17920" y="1536192"/>
            <a:ext cx="45720" cy="3749039"/>
          </a:xfrm>
          <a:prstGeom prst="rect">
            <a:avLst/>
          </a:prstGeom>
          <a:solidFill>
            <a:srgbClr val="B850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10528" y="1737360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50" b="1" i="0">
                <a:solidFill>
                  <a:srgbClr val="B8504C"/>
                </a:solidFill>
                <a:latin typeface="Calibri"/>
              </a:rPr>
              <a:t>ЧТО ДАЁТ СЛЕДУЮЩИЙ ШАГ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10528" y="2121408"/>
            <a:ext cx="4572000" cy="3017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44000"/>
              </a:lnSpc>
              <a:spcAft>
                <a:spcPts val="1100"/>
              </a:spcAft>
            </a:pPr>
            <a:r>
              <a:rPr sz="1500" b="0" i="0">
                <a:solidFill>
                  <a:srgbClr val="1F2A33"/>
                </a:solidFill>
                <a:latin typeface="Calibri"/>
              </a:rPr>
              <a:t>· Калибровка по натурным замерам: 20–30 постов в утренний пик, интенсивности и составы потоков у 15–20 школ и вузов.</a:t>
            </a:r>
          </a:p>
          <a:p>
            <a:pPr algn="l">
              <a:lnSpc>
                <a:spcPct val="144000"/>
              </a:lnSpc>
              <a:spcAft>
                <a:spcPts val="1100"/>
              </a:spcAft>
            </a:pPr>
            <a:r>
              <a:rPr sz="1500" b="0" i="0">
                <a:solidFill>
                  <a:srgbClr val="1F2A33"/>
                </a:solidFill>
                <a:latin typeface="Calibri"/>
              </a:rPr>
              <a:t>· Проверка на микроуровне: имитация 5–7 наиболее загруженных узлов.</a:t>
            </a:r>
          </a:p>
          <a:p>
            <a:pPr algn="l">
              <a:lnSpc>
                <a:spcPct val="144000"/>
              </a:lnSpc>
              <a:spcAft>
                <a:spcPts val="1100"/>
              </a:spcAft>
            </a:pPr>
            <a:r>
              <a:rPr sz="1500" b="0" i="0">
                <a:solidFill>
                  <a:srgbClr val="1F2A33"/>
                </a:solidFill>
                <a:latin typeface="Calibri"/>
              </a:rPr>
              <a:t>· Расширение окна на вечерний пик и вторую смену.</a:t>
            </a:r>
          </a:p>
          <a:p>
            <a:pPr algn="l">
              <a:lnSpc>
                <a:spcPct val="144000"/>
              </a:lnSpc>
              <a:spcAft>
                <a:spcPts val="1100"/>
              </a:spcAft>
            </a:pPr>
            <a:r>
              <a:rPr sz="1500" b="0" i="0">
                <a:solidFill>
                  <a:srgbClr val="1F2A33"/>
                </a:solidFill>
                <a:latin typeface="Calibri"/>
              </a:rPr>
              <a:t>· Оценка социальных издержек сдвига (подъём детей, работа родителей) — без неё сравнение D и E неполно.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5486400"/>
            <a:ext cx="10451592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500" b="0" i="0">
                <a:solidFill>
                  <a:srgbClr val="6B747B"/>
                </a:solidFill>
                <a:latin typeface="Calibri"/>
              </a:rPr>
              <a:t>Расчёт показывает порядок эффекта и направление решения. Для нормативного документа нужна калибровка на натурных данных: модель укрупнённая, и её абсолютные значения следует читать как оценку сверху для числа заторовых мест.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